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28" r:id="rId1"/>
  </p:sldMasterIdLst>
  <p:notesMasterIdLst>
    <p:notesMasterId r:id="rId33"/>
  </p:notesMasterIdLst>
  <p:sldIdLst>
    <p:sldId id="291" r:id="rId2"/>
    <p:sldId id="290" r:id="rId3"/>
    <p:sldId id="275" r:id="rId4"/>
    <p:sldId id="274" r:id="rId5"/>
    <p:sldId id="276" r:id="rId6"/>
    <p:sldId id="277" r:id="rId7"/>
    <p:sldId id="278" r:id="rId8"/>
    <p:sldId id="285" r:id="rId9"/>
    <p:sldId id="293" r:id="rId10"/>
    <p:sldId id="292" r:id="rId11"/>
    <p:sldId id="279" r:id="rId12"/>
    <p:sldId id="258" r:id="rId13"/>
    <p:sldId id="294" r:id="rId14"/>
    <p:sldId id="304" r:id="rId15"/>
    <p:sldId id="295" r:id="rId16"/>
    <p:sldId id="296" r:id="rId17"/>
    <p:sldId id="280" r:id="rId18"/>
    <p:sldId id="297" r:id="rId19"/>
    <p:sldId id="281" r:id="rId20"/>
    <p:sldId id="298" r:id="rId21"/>
    <p:sldId id="282" r:id="rId22"/>
    <p:sldId id="299" r:id="rId23"/>
    <p:sldId id="283" r:id="rId24"/>
    <p:sldId id="301" r:id="rId25"/>
    <p:sldId id="284" r:id="rId26"/>
    <p:sldId id="302" r:id="rId27"/>
    <p:sldId id="286" r:id="rId28"/>
    <p:sldId id="287" r:id="rId29"/>
    <p:sldId id="288" r:id="rId30"/>
    <p:sldId id="289" r:id="rId31"/>
    <p:sldId id="303" r:id="rId32"/>
  </p:sldIdLst>
  <p:sldSz cx="18288000" cy="10287000"/>
  <p:notesSz cx="6858000" cy="9144000"/>
  <p:embeddedFontLst>
    <p:embeddedFont>
      <p:font typeface="Abril Fatface" panose="020B0604020202020204" charset="-94"/>
      <p:regular r:id="rId34"/>
    </p:embeddedFont>
    <p:embeddedFont>
      <p:font typeface="Acherus Grotesque" panose="020B0604020202020204" charset="-94"/>
      <p:regular r:id="rId35"/>
    </p:embeddedFont>
    <p:embeddedFont>
      <p:font typeface="Acherus Grotesque Bold" panose="020B0604020202020204" charset="-94"/>
      <p:regular r:id="rId36"/>
    </p:embeddedFont>
    <p:embeddedFont>
      <p:font typeface="Calibri" panose="020F0502020204030204" pitchFamily="34" charset="0"/>
      <p:regular r:id="rId37"/>
      <p:bold r:id="rId38"/>
      <p:italic r:id="rId39"/>
      <p:boldItalic r:id="rId40"/>
    </p:embeddedFont>
    <p:embeddedFont>
      <p:font typeface="Gill Sans MT" panose="020B0502020104020203"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622" autoAdjust="0"/>
  </p:normalViewPr>
  <p:slideViewPr>
    <p:cSldViewPr>
      <p:cViewPr varScale="1">
        <p:scale>
          <a:sx n="46" d="100"/>
          <a:sy n="46" d="100"/>
        </p:scale>
        <p:origin x="81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7DCBF-79D6-4979-A768-F870CEEFD3F9}" type="datetimeFigureOut">
              <a:rPr lang="tr-TR" smtClean="0"/>
              <a:t>17.07.2021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12471-66EE-4E8C-999C-18D3F471E0ED}" type="slidenum">
              <a:rPr lang="tr-TR" smtClean="0"/>
              <a:t>‹#›</a:t>
            </a:fld>
            <a:endParaRPr lang="tr-TR"/>
          </a:p>
        </p:txBody>
      </p:sp>
    </p:spTree>
    <p:extLst>
      <p:ext uri="{BB962C8B-B14F-4D97-AF65-F5344CB8AC3E}">
        <p14:creationId xmlns:p14="http://schemas.microsoft.com/office/powerpoint/2010/main" val="132072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2400300" y="3580116"/>
            <a:ext cx="13487400" cy="2468880"/>
          </a:xfrm>
          <a:solidFill>
            <a:srgbClr val="FFFFFF"/>
          </a:solidFill>
          <a:ln w="38100">
            <a:solidFill>
              <a:srgbClr val="404040"/>
            </a:solidFill>
          </a:ln>
        </p:spPr>
        <p:txBody>
          <a:bodyPr lIns="274320" rIns="274320" anchor="ctr" anchorCtr="1">
            <a:normAutofit/>
          </a:bodyPr>
          <a:lstStyle>
            <a:lvl1pPr algn="ctr">
              <a:defRPr sz="57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4042791" y="6528816"/>
            <a:ext cx="10202418" cy="1859841"/>
          </a:xfrm>
          <a:noFill/>
        </p:spPr>
        <p:txBody>
          <a:bodyPr>
            <a:normAutofit/>
          </a:bodyPr>
          <a:lstStyle>
            <a:lvl1pPr marL="0" indent="0" algn="ctr">
              <a:buNone/>
              <a:defRPr sz="3000">
                <a:solidFill>
                  <a:schemeClr val="tx1">
                    <a:lumMod val="75000"/>
                    <a:lumOff val="25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53839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9953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79668" y="1405890"/>
            <a:ext cx="1947912" cy="747522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3346705" y="1405890"/>
            <a:ext cx="9297734" cy="747522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3676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405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2400300" y="3580116"/>
            <a:ext cx="13487400" cy="2468880"/>
          </a:xfrm>
          <a:solidFill>
            <a:srgbClr val="FFFFFF"/>
          </a:solidFill>
          <a:ln w="38100">
            <a:solidFill>
              <a:srgbClr val="404040"/>
            </a:solidFill>
          </a:ln>
        </p:spPr>
        <p:txBody>
          <a:bodyPr lIns="274320" rIns="274320" anchor="ctr" anchorCtr="1">
            <a:normAutofit/>
          </a:bodyPr>
          <a:lstStyle>
            <a:lvl1pPr>
              <a:defRPr sz="57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4042791" y="6528698"/>
            <a:ext cx="10202418" cy="1897623"/>
          </a:xfrm>
        </p:spPr>
        <p:txBody>
          <a:bodyPr anchor="t" anchorCtr="1">
            <a:normAutofit/>
          </a:bodyPr>
          <a:lstStyle>
            <a:lvl1pPr marL="0" indent="0">
              <a:buNone/>
              <a:defRPr sz="30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tr-TR"/>
              <a:t>Asıl metin stillerini düzenle</a:t>
            </a:r>
          </a:p>
        </p:txBody>
      </p:sp>
      <p:sp>
        <p:nvSpPr>
          <p:cNvPr id="7" name="Date Placeholder 6"/>
          <p:cNvSpPr>
            <a:spLocks noGrp="1"/>
          </p:cNvSpPr>
          <p:nvPr>
            <p:ph type="dt" sz="half" idx="10"/>
          </p:nvPr>
        </p:nvSpPr>
        <p:spPr/>
        <p:txBody>
          <a:bodyPr/>
          <a:lstStyle/>
          <a:p>
            <a:fld id="{1D8BD707-D9CF-40AE-B4C6-C98DA3205C09}" type="datetimeFigureOut">
              <a:rPr lang="en-US" smtClean="0"/>
              <a:pPr/>
              <a:t>7/17/2021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07977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372868" y="3957066"/>
            <a:ext cx="6407657" cy="46529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9507473" y="3957066"/>
            <a:ext cx="6405371" cy="46529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1D8BD707-D9CF-40AE-B4C6-C98DA3205C09}" type="datetimeFigureOut">
              <a:rPr lang="en-US" smtClean="0"/>
              <a:pPr/>
              <a:t>7/17/2021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141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75154" y="3470150"/>
            <a:ext cx="6405372" cy="1056131"/>
          </a:xfrm>
        </p:spPr>
        <p:txBody>
          <a:bodyPr anchor="b" anchorCtr="1">
            <a:normAutofit/>
          </a:bodyPr>
          <a:lstStyle>
            <a:lvl1pPr marL="0" indent="0" algn="ctr">
              <a:buNone/>
              <a:defRPr sz="2850" b="0" cap="all" spc="150" baseline="0">
                <a:solidFill>
                  <a:schemeClr val="accent2">
                    <a:lumMod val="75000"/>
                  </a:schemeClr>
                </a:solidFill>
              </a:defRPr>
            </a:lvl1pPr>
            <a:lvl2pPr marL="685800" indent="0">
              <a:buNone/>
              <a:defRPr sz="285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a:t>
            </a:r>
          </a:p>
        </p:txBody>
      </p:sp>
      <p:sp>
        <p:nvSpPr>
          <p:cNvPr id="4" name="Content Placeholder 3"/>
          <p:cNvSpPr>
            <a:spLocks noGrp="1"/>
          </p:cNvSpPr>
          <p:nvPr>
            <p:ph sz="half" idx="2"/>
          </p:nvPr>
        </p:nvSpPr>
        <p:spPr>
          <a:xfrm>
            <a:off x="2375154" y="4714875"/>
            <a:ext cx="6405372" cy="389516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9507474" y="4714875"/>
            <a:ext cx="6380226" cy="3895164"/>
          </a:xfrm>
        </p:spPr>
        <p:txBody>
          <a:bodyPr/>
          <a:lstStyle>
            <a:lvl5pPr>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4"/>
          <p:cNvSpPr>
            <a:spLocks noGrp="1"/>
          </p:cNvSpPr>
          <p:nvPr>
            <p:ph type="body" sz="quarter" idx="13"/>
          </p:nvPr>
        </p:nvSpPr>
        <p:spPr>
          <a:xfrm>
            <a:off x="9507474" y="3470150"/>
            <a:ext cx="6405372" cy="1056131"/>
          </a:xfrm>
        </p:spPr>
        <p:txBody>
          <a:bodyPr anchor="b" anchorCtr="1">
            <a:normAutofit/>
          </a:bodyPr>
          <a:lstStyle>
            <a:lvl1pPr marL="0" indent="0" algn="ctr">
              <a:buNone/>
              <a:defRPr sz="2850" b="0" cap="all" spc="150" baseline="0">
                <a:solidFill>
                  <a:schemeClr val="accent2">
                    <a:lumMod val="75000"/>
                  </a:schemeClr>
                </a:solidFill>
              </a:defRPr>
            </a:lvl1pPr>
            <a:lvl2pPr marL="685800" indent="0">
              <a:buNone/>
              <a:defRPr sz="285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a:t>
            </a:r>
          </a:p>
        </p:txBody>
      </p:sp>
      <p:sp>
        <p:nvSpPr>
          <p:cNvPr id="7" name="Date Placeholder 6"/>
          <p:cNvSpPr>
            <a:spLocks noGrp="1"/>
          </p:cNvSpPr>
          <p:nvPr>
            <p:ph type="dt" sz="half" idx="10"/>
          </p:nvPr>
        </p:nvSpPr>
        <p:spPr/>
        <p:txBody>
          <a:bodyPr/>
          <a:lstStyle/>
          <a:p>
            <a:fld id="{1D8BD707-D9CF-40AE-B4C6-C98DA3205C09}" type="datetimeFigureOut">
              <a:rPr lang="en-US" smtClean="0"/>
              <a:pPr/>
              <a:t>7/17/2021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44643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820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735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91440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1207008" y="3365743"/>
            <a:ext cx="6729984" cy="1712246"/>
          </a:xfrm>
          <a:solidFill>
            <a:srgbClr val="FFFFFF"/>
          </a:solidFill>
          <a:ln>
            <a:solidFill>
              <a:srgbClr val="404040"/>
            </a:solidFill>
          </a:ln>
        </p:spPr>
        <p:txBody>
          <a:bodyPr anchor="ctr" anchorCtr="1">
            <a:normAutofit/>
          </a:bodyPr>
          <a:lstStyle>
            <a:lvl1pPr>
              <a:defRPr sz="33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10104120" y="1207008"/>
            <a:ext cx="7223760" cy="7872984"/>
          </a:xfrm>
        </p:spPr>
        <p:txBody>
          <a:bodyPr>
            <a:normAutofit/>
          </a:bodyPr>
          <a:lstStyle>
            <a:lvl1pPr>
              <a:defRPr sz="285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673352" y="5324877"/>
            <a:ext cx="5692140" cy="3291054"/>
          </a:xfrm>
        </p:spPr>
        <p:txBody>
          <a:bodyPr anchor="t" anchorCtr="1">
            <a:normAutofit/>
          </a:bodyPr>
          <a:lstStyle>
            <a:lvl1pPr marL="0" indent="0" algn="ctr">
              <a:buNone/>
              <a:defRPr sz="2250">
                <a:solidFill>
                  <a:srgbClr val="FFFFFF"/>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a:t>Asıl metin stillerini düzenle</a:t>
            </a:r>
          </a:p>
        </p:txBody>
      </p:sp>
      <p:sp>
        <p:nvSpPr>
          <p:cNvPr id="9" name="Date Placeholder 8"/>
          <p:cNvSpPr>
            <a:spLocks noGrp="1"/>
          </p:cNvSpPr>
          <p:nvPr>
            <p:ph type="dt" sz="half" idx="10"/>
          </p:nvPr>
        </p:nvSpPr>
        <p:spPr/>
        <p:txBody>
          <a:bodyPr/>
          <a:lstStyle/>
          <a:p>
            <a:fld id="{1D8BD707-D9CF-40AE-B4C6-C98DA3205C09}" type="datetimeFigureOut">
              <a:rPr lang="en-US" smtClean="0"/>
              <a:pPr/>
              <a:t>7/17/2021</a:t>
            </a:fld>
            <a:endParaRPr lang="en-US"/>
          </a:p>
        </p:txBody>
      </p:sp>
      <p:sp>
        <p:nvSpPr>
          <p:cNvPr id="10" name="Footer Placeholder 9"/>
          <p:cNvSpPr>
            <a:spLocks noGrp="1"/>
          </p:cNvSpPr>
          <p:nvPr>
            <p:ph type="ftr" sz="quarter" idx="11"/>
          </p:nvPr>
        </p:nvSpPr>
        <p:spPr>
          <a:xfrm>
            <a:off x="1207009" y="9354312"/>
            <a:ext cx="7687196" cy="48006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305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1" y="0"/>
            <a:ext cx="9143999"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1212785" y="3365742"/>
            <a:ext cx="6742497" cy="1701960"/>
          </a:xfrm>
          <a:solidFill>
            <a:srgbClr val="FFFFFF"/>
          </a:solidFill>
          <a:ln>
            <a:solidFill>
              <a:srgbClr val="404040"/>
            </a:solidFill>
          </a:ln>
        </p:spPr>
        <p:txBody>
          <a:bodyPr anchor="ctr" anchorCtr="1">
            <a:noAutofit/>
          </a:bodyPr>
          <a:lstStyle>
            <a:lvl1pPr>
              <a:defRPr sz="33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9143999" y="0"/>
            <a:ext cx="9153146" cy="10287000"/>
          </a:xfrm>
          <a:solidFill>
            <a:schemeClr val="bg1">
              <a:lumMod val="75000"/>
            </a:schemeClr>
          </a:solidFill>
        </p:spPr>
        <p:txBody>
          <a:bodyPr anchor="t"/>
          <a:lstStyle>
            <a:lvl1pPr marL="0" indent="0">
              <a:buNone/>
              <a:defRPr sz="4800">
                <a:solidFill>
                  <a:schemeClr val="bg1">
                    <a:lumMod val="85000"/>
                    <a:lumOff val="15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tr-TR"/>
              <a:t>Resim eklemek için simgeye tıklayın</a:t>
            </a:r>
            <a:endParaRPr lang="en-US" dirty="0"/>
          </a:p>
        </p:txBody>
      </p:sp>
      <p:sp>
        <p:nvSpPr>
          <p:cNvPr id="4" name="Text Placeholder 3"/>
          <p:cNvSpPr>
            <a:spLocks noGrp="1"/>
          </p:cNvSpPr>
          <p:nvPr>
            <p:ph type="body" sz="half" idx="2"/>
          </p:nvPr>
        </p:nvSpPr>
        <p:spPr>
          <a:xfrm>
            <a:off x="1673352" y="5324878"/>
            <a:ext cx="5692140" cy="3291056"/>
          </a:xfrm>
        </p:spPr>
        <p:txBody>
          <a:bodyPr anchor="t" anchorCtr="1">
            <a:normAutofit/>
          </a:bodyPr>
          <a:lstStyle>
            <a:lvl1pPr marL="0" indent="0" algn="ctr">
              <a:buNone/>
              <a:defRPr sz="2250">
                <a:solidFill>
                  <a:srgbClr val="FFFFFF"/>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a:t>Asıl metin stillerini düzenle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D8BD707-D9CF-40AE-B4C6-C98DA3205C09}" type="datetimeFigureOut">
              <a:rPr lang="en-US" smtClean="0"/>
              <a:pPr/>
              <a:t>7/17/2021</a:t>
            </a:fld>
            <a:endParaRPr lang="en-US"/>
          </a:p>
        </p:txBody>
      </p:sp>
      <p:sp>
        <p:nvSpPr>
          <p:cNvPr id="9" name="Footer Placeholder 8"/>
          <p:cNvSpPr>
            <a:spLocks noGrp="1"/>
          </p:cNvSpPr>
          <p:nvPr>
            <p:ph type="ftr" sz="quarter" idx="11"/>
          </p:nvPr>
        </p:nvSpPr>
        <p:spPr>
          <a:xfrm>
            <a:off x="1207009" y="9354312"/>
            <a:ext cx="7687196" cy="48006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102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346704" y="1447038"/>
            <a:ext cx="11594592" cy="178308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3346704" y="3957067"/>
            <a:ext cx="11594592" cy="46529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732144" y="9358224"/>
            <a:ext cx="4130619" cy="485952"/>
          </a:xfrm>
          <a:prstGeom prst="rect">
            <a:avLst/>
          </a:prstGeom>
        </p:spPr>
        <p:txBody>
          <a:bodyPr vert="horz" lIns="91440" tIns="45720" rIns="91440" bIns="45720" rtlCol="0" anchor="ctr"/>
          <a:lstStyle>
            <a:lvl1pPr algn="r">
              <a:defRPr sz="1575">
                <a:solidFill>
                  <a:schemeClr val="tx1">
                    <a:alpha val="70000"/>
                  </a:schemeClr>
                </a:solidFill>
              </a:defRPr>
            </a:lvl1pPr>
          </a:lstStyle>
          <a:p>
            <a:fld id="{1D8BD707-D9CF-40AE-B4C6-C98DA3205C09}" type="datetimeFigureOut">
              <a:rPr lang="en-US" smtClean="0"/>
              <a:pPr/>
              <a:t>7/17/2021</a:t>
            </a:fld>
            <a:endParaRPr lang="en-US"/>
          </a:p>
        </p:txBody>
      </p:sp>
      <p:sp>
        <p:nvSpPr>
          <p:cNvPr id="5" name="Footer Placeholder 4"/>
          <p:cNvSpPr>
            <a:spLocks noGrp="1"/>
          </p:cNvSpPr>
          <p:nvPr>
            <p:ph type="ftr" sz="quarter" idx="3"/>
          </p:nvPr>
        </p:nvSpPr>
        <p:spPr>
          <a:xfrm>
            <a:off x="2400301" y="9354312"/>
            <a:ext cx="8851784" cy="480060"/>
          </a:xfrm>
          <a:prstGeom prst="rect">
            <a:avLst/>
          </a:prstGeom>
        </p:spPr>
        <p:txBody>
          <a:bodyPr vert="horz" lIns="91440" tIns="45720" rIns="91440" bIns="45720" rtlCol="0" anchor="ctr"/>
          <a:lstStyle>
            <a:lvl1pPr algn="l">
              <a:defRPr sz="1575">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6138383" y="9326880"/>
            <a:ext cx="548640" cy="548640"/>
          </a:xfrm>
          <a:prstGeom prst="ellipse">
            <a:avLst/>
          </a:prstGeom>
          <a:solidFill>
            <a:srgbClr val="1D1D1D">
              <a:alpha val="70000"/>
            </a:srgbClr>
          </a:solidFill>
        </p:spPr>
        <p:txBody>
          <a:bodyPr vert="horz" lIns="18288" tIns="45720" rIns="18288" bIns="45720" rtlCol="0" anchor="ctr">
            <a:noAutofit/>
          </a:bodyPr>
          <a:lstStyle>
            <a:lvl1pPr algn="ctr">
              <a:defRPr sz="1650" spc="0" baseline="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02784727"/>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1371600" rtl="0" eaLnBrk="1" latinLnBrk="0" hangingPunct="1">
        <a:lnSpc>
          <a:spcPct val="90000"/>
        </a:lnSpc>
        <a:spcBef>
          <a:spcPct val="0"/>
        </a:spcBef>
        <a:buNone/>
        <a:defRPr sz="4200" kern="1200" cap="all" spc="300" baseline="0">
          <a:solidFill>
            <a:srgbClr val="262626"/>
          </a:solidFill>
          <a:latin typeface="+mj-lt"/>
          <a:ea typeface="+mj-ea"/>
          <a:cs typeface="+mj-cs"/>
        </a:defRPr>
      </a:lvl1pPr>
    </p:titleStyle>
    <p:body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FCA2EB9-EB19-4593-AA7F-81AFEBB5FFE5}"/>
              </a:ext>
            </a:extLst>
          </p:cNvPr>
          <p:cNvSpPr>
            <a:spLocks noGrp="1"/>
          </p:cNvSpPr>
          <p:nvPr>
            <p:ph type="ctrTitle"/>
          </p:nvPr>
        </p:nvSpPr>
        <p:spPr>
          <a:xfrm>
            <a:off x="1552016" y="342901"/>
            <a:ext cx="15183967" cy="9028738"/>
          </a:xfrm>
        </p:spPr>
        <p:txBody>
          <a:bodyPr>
            <a:normAutofit/>
          </a:bodyPr>
          <a:lstStyle/>
          <a:p>
            <a:r>
              <a:rPr lang="en-US" sz="6600" dirty="0">
                <a:solidFill>
                  <a:schemeClr val="bg1"/>
                </a:solidFill>
              </a:rPr>
              <a:t>ÇATIŞMA ÇÖZME BECERİLERİ</a:t>
            </a:r>
            <a:br>
              <a:rPr lang="tr-TR" sz="7200" dirty="0">
                <a:solidFill>
                  <a:schemeClr val="bg1"/>
                </a:solidFill>
              </a:rPr>
            </a:br>
            <a:r>
              <a:rPr lang="tr-TR" sz="4800" dirty="0">
                <a:solidFill>
                  <a:schemeClr val="accent5"/>
                </a:solidFill>
                <a:latin typeface="Abril Fatface" panose="020B0604020202020204" charset="-94"/>
              </a:rPr>
              <a:t>-öğrenci sunumu-</a:t>
            </a:r>
            <a:br>
              <a:rPr lang="en-US" sz="8800" dirty="0">
                <a:solidFill>
                  <a:schemeClr val="tx1">
                    <a:lumMod val="85000"/>
                    <a:lumOff val="15000"/>
                  </a:schemeClr>
                </a:solidFill>
              </a:rPr>
            </a:br>
            <a:endParaRPr lang="tr-TR" dirty="0"/>
          </a:p>
        </p:txBody>
      </p:sp>
      <p:sp>
        <p:nvSpPr>
          <p:cNvPr id="3" name="Alt Başlık 2">
            <a:extLst>
              <a:ext uri="{FF2B5EF4-FFF2-40B4-BE49-F238E27FC236}">
                <a16:creationId xmlns:a16="http://schemas.microsoft.com/office/drawing/2014/main" id="{EA359825-85AB-4CAA-B7D1-517BBDCF4BF5}"/>
              </a:ext>
            </a:extLst>
          </p:cNvPr>
          <p:cNvSpPr>
            <a:spLocks noGrp="1"/>
          </p:cNvSpPr>
          <p:nvPr>
            <p:ph type="subTitle" idx="1"/>
          </p:nvPr>
        </p:nvSpPr>
        <p:spPr>
          <a:xfrm>
            <a:off x="2057400" y="9371639"/>
            <a:ext cx="13238487" cy="1114330"/>
          </a:xfrm>
        </p:spPr>
        <p:txBody>
          <a:bodyPr>
            <a:normAutofit/>
          </a:bodyPr>
          <a:lstStyle/>
          <a:p>
            <a:pPr algn="ctr"/>
            <a:r>
              <a:rPr lang="tr-TR" sz="3600" dirty="0">
                <a:solidFill>
                  <a:schemeClr val="tx1"/>
                </a:solidFill>
              </a:rPr>
              <a:t>Rehberlikmerkezim.com</a:t>
            </a:r>
          </a:p>
        </p:txBody>
      </p:sp>
      <p:pic>
        <p:nvPicPr>
          <p:cNvPr id="5" name="Resim 4">
            <a:extLst>
              <a:ext uri="{FF2B5EF4-FFF2-40B4-BE49-F238E27FC236}">
                <a16:creationId xmlns:a16="http://schemas.microsoft.com/office/drawing/2014/main" id="{85DCB43B-2284-44C3-A137-E70DAB914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0540" y="7182487"/>
            <a:ext cx="3227239" cy="2057400"/>
          </a:xfrm>
          <a:prstGeom prst="rect">
            <a:avLst/>
          </a:prstGeom>
        </p:spPr>
      </p:pic>
      <p:pic>
        <p:nvPicPr>
          <p:cNvPr id="11" name="Resim 10">
            <a:extLst>
              <a:ext uri="{FF2B5EF4-FFF2-40B4-BE49-F238E27FC236}">
                <a16:creationId xmlns:a16="http://schemas.microsoft.com/office/drawing/2014/main" id="{548665E2-C7E6-4681-A9E7-459DAFB9E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74836"/>
            <a:ext cx="4724400" cy="3543300"/>
          </a:xfrm>
          <a:prstGeom prst="rect">
            <a:avLst/>
          </a:prstGeom>
        </p:spPr>
      </p:pic>
      <p:pic>
        <p:nvPicPr>
          <p:cNvPr id="13" name="Resim 12">
            <a:extLst>
              <a:ext uri="{FF2B5EF4-FFF2-40B4-BE49-F238E27FC236}">
                <a16:creationId xmlns:a16="http://schemas.microsoft.com/office/drawing/2014/main" id="{F988D9A7-378B-4D94-A458-6E92FEBD3F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0473" y="5408509"/>
            <a:ext cx="6788727" cy="3876248"/>
          </a:xfrm>
          <a:prstGeom prst="rect">
            <a:avLst/>
          </a:prstGeom>
        </p:spPr>
      </p:pic>
    </p:spTree>
    <p:extLst>
      <p:ext uri="{BB962C8B-B14F-4D97-AF65-F5344CB8AC3E}">
        <p14:creationId xmlns:p14="http://schemas.microsoft.com/office/powerpoint/2010/main" val="3160171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147607A-202D-4B18-8D4D-08F266D77750}"/>
              </a:ext>
            </a:extLst>
          </p:cNvPr>
          <p:cNvSpPr txBox="1"/>
          <p:nvPr/>
        </p:nvSpPr>
        <p:spPr>
          <a:xfrm>
            <a:off x="28311" y="723900"/>
            <a:ext cx="18259689" cy="7294305"/>
          </a:xfrm>
          <a:prstGeom prst="rect">
            <a:avLst/>
          </a:prstGeom>
          <a:noFill/>
        </p:spPr>
        <p:txBody>
          <a:bodyPr wrap="square" rtlCol="0">
            <a:spAutoFit/>
          </a:bodyPr>
          <a:lstStyle/>
          <a:p>
            <a:endParaRPr lang="tr-TR" sz="2400" dirty="0"/>
          </a:p>
          <a:p>
            <a:r>
              <a:rPr lang="tr-TR" sz="3600" dirty="0"/>
              <a:t>	       </a:t>
            </a:r>
            <a:r>
              <a:rPr lang="tr-TR" sz="3600" dirty="0">
                <a:solidFill>
                  <a:srgbClr val="FF0000"/>
                </a:solidFill>
              </a:rPr>
              <a:t>Anlaşmazlıklardan doğan kavgalardan kaçmak zayıflık belirtisidir.</a:t>
            </a:r>
            <a:endParaRPr lang="tr-TR" sz="3600" b="1" dirty="0">
              <a:solidFill>
                <a:srgbClr val="FF0000"/>
              </a:solidFill>
            </a:endParaRPr>
          </a:p>
          <a:p>
            <a:endParaRPr lang="tr-TR" sz="3600" dirty="0"/>
          </a:p>
          <a:p>
            <a:r>
              <a:rPr lang="tr-TR" sz="3600" dirty="0"/>
              <a:t>	      </a:t>
            </a:r>
            <a:r>
              <a:rPr lang="tr-TR" sz="3600" dirty="0">
                <a:solidFill>
                  <a:srgbClr val="00B050"/>
                </a:solidFill>
              </a:rPr>
              <a:t>Gençlerin bir bölümü böyle düşünse de anlaşmazlığın çok doğal olduğunu kabul edip, bunu fiziksel kavgaya dönüştürmemek en iyisidir. O yüzden çatışma çözme becerilerini kullanarak kavgadan kaçınmak korkaklık ya da zayıflık değil, aksine sağduyulu ve akıllıca bir davranıştır. </a:t>
            </a:r>
          </a:p>
          <a:p>
            <a:endParaRPr lang="tr-TR" sz="3600" dirty="0"/>
          </a:p>
          <a:p>
            <a:endParaRPr lang="tr-TR" sz="3600" dirty="0"/>
          </a:p>
          <a:p>
            <a:r>
              <a:rPr lang="tr-TR" sz="3600" dirty="0">
                <a:solidFill>
                  <a:srgbClr val="FF0000"/>
                </a:solidFill>
              </a:rPr>
              <a:t>          Yakın arkadaşlıklar arasında anlaşmazlıklar ya da çatışmalar olmaz.</a:t>
            </a:r>
          </a:p>
          <a:p>
            <a:endParaRPr lang="tr-TR" sz="3600" dirty="0"/>
          </a:p>
          <a:p>
            <a:r>
              <a:rPr lang="tr-TR" sz="3600" dirty="0">
                <a:solidFill>
                  <a:srgbClr val="00B050"/>
                </a:solidFill>
              </a:rPr>
              <a:t>            Yakın arkadaşların da ihtiyaçları, fikirleri ve değerleri zaman zaman çatışabilir. Önemli olan bu çatışmaları etkin bir biçimde çözebilmektir</a:t>
            </a:r>
          </a:p>
          <a:p>
            <a:r>
              <a:rPr lang="tr-TR" sz="2400" dirty="0">
                <a:solidFill>
                  <a:srgbClr val="00B050"/>
                </a:solidFill>
              </a:rPr>
              <a:t>	</a:t>
            </a:r>
          </a:p>
          <a:p>
            <a:endParaRPr lang="tr-TR" sz="2400" dirty="0"/>
          </a:p>
        </p:txBody>
      </p:sp>
      <p:sp>
        <p:nvSpPr>
          <p:cNvPr id="3" name="Alt Başlık 2">
            <a:extLst>
              <a:ext uri="{FF2B5EF4-FFF2-40B4-BE49-F238E27FC236}">
                <a16:creationId xmlns:a16="http://schemas.microsoft.com/office/drawing/2014/main" id="{EF02FA98-A1BF-4457-9E51-4574C3A04F50}"/>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4" name="Resim 3">
            <a:extLst>
              <a:ext uri="{FF2B5EF4-FFF2-40B4-BE49-F238E27FC236}">
                <a16:creationId xmlns:a16="http://schemas.microsoft.com/office/drawing/2014/main" id="{5B86EF89-5EC8-4F44-9B4F-98F932A09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pic>
        <p:nvPicPr>
          <p:cNvPr id="5" name="Resim 4">
            <a:extLst>
              <a:ext uri="{FF2B5EF4-FFF2-40B4-BE49-F238E27FC236}">
                <a16:creationId xmlns:a16="http://schemas.microsoft.com/office/drawing/2014/main" id="{D1462969-C8D8-4F91-AF4B-DD38821AA609}"/>
              </a:ext>
            </a:extLst>
          </p:cNvPr>
          <p:cNvPicPr>
            <a:picLocks noChangeAspect="1"/>
          </p:cNvPicPr>
          <p:nvPr/>
        </p:nvPicPr>
        <p:blipFill>
          <a:blip r:embed="rId3"/>
          <a:stretch>
            <a:fillRect/>
          </a:stretch>
        </p:blipFill>
        <p:spPr>
          <a:xfrm>
            <a:off x="336186" y="952500"/>
            <a:ext cx="944962" cy="938865"/>
          </a:xfrm>
          <a:prstGeom prst="rect">
            <a:avLst/>
          </a:prstGeom>
        </p:spPr>
      </p:pic>
      <p:pic>
        <p:nvPicPr>
          <p:cNvPr id="6" name="Resim 5">
            <a:extLst>
              <a:ext uri="{FF2B5EF4-FFF2-40B4-BE49-F238E27FC236}">
                <a16:creationId xmlns:a16="http://schemas.microsoft.com/office/drawing/2014/main" id="{FDF594E3-5CC1-4A0D-8E92-58814391625F}"/>
              </a:ext>
            </a:extLst>
          </p:cNvPr>
          <p:cNvPicPr>
            <a:picLocks noChangeAspect="1"/>
          </p:cNvPicPr>
          <p:nvPr/>
        </p:nvPicPr>
        <p:blipFill>
          <a:blip r:embed="rId4"/>
          <a:stretch>
            <a:fillRect/>
          </a:stretch>
        </p:blipFill>
        <p:spPr>
          <a:xfrm>
            <a:off x="399736" y="2119965"/>
            <a:ext cx="780356" cy="774259"/>
          </a:xfrm>
          <a:prstGeom prst="rect">
            <a:avLst/>
          </a:prstGeom>
        </p:spPr>
      </p:pic>
      <p:pic>
        <p:nvPicPr>
          <p:cNvPr id="7" name="Resim 6">
            <a:extLst>
              <a:ext uri="{FF2B5EF4-FFF2-40B4-BE49-F238E27FC236}">
                <a16:creationId xmlns:a16="http://schemas.microsoft.com/office/drawing/2014/main" id="{56423D10-4447-4695-8B52-DBAB76050B1E}"/>
              </a:ext>
            </a:extLst>
          </p:cNvPr>
          <p:cNvPicPr>
            <a:picLocks noChangeAspect="1"/>
          </p:cNvPicPr>
          <p:nvPr/>
        </p:nvPicPr>
        <p:blipFill>
          <a:blip r:embed="rId3"/>
          <a:stretch>
            <a:fillRect/>
          </a:stretch>
        </p:blipFill>
        <p:spPr>
          <a:xfrm>
            <a:off x="235130" y="4933205"/>
            <a:ext cx="944962" cy="938865"/>
          </a:xfrm>
          <a:prstGeom prst="rect">
            <a:avLst/>
          </a:prstGeom>
        </p:spPr>
      </p:pic>
      <p:pic>
        <p:nvPicPr>
          <p:cNvPr id="8" name="Resim 7">
            <a:extLst>
              <a:ext uri="{FF2B5EF4-FFF2-40B4-BE49-F238E27FC236}">
                <a16:creationId xmlns:a16="http://schemas.microsoft.com/office/drawing/2014/main" id="{DAFE310F-C43D-439C-B837-0BA340CE02D8}"/>
              </a:ext>
            </a:extLst>
          </p:cNvPr>
          <p:cNvPicPr>
            <a:picLocks noChangeAspect="1"/>
          </p:cNvPicPr>
          <p:nvPr/>
        </p:nvPicPr>
        <p:blipFill>
          <a:blip r:embed="rId4"/>
          <a:stretch>
            <a:fillRect/>
          </a:stretch>
        </p:blipFill>
        <p:spPr>
          <a:xfrm>
            <a:off x="399736" y="5936064"/>
            <a:ext cx="780356" cy="774259"/>
          </a:xfrm>
          <a:prstGeom prst="rect">
            <a:avLst/>
          </a:prstGeom>
        </p:spPr>
      </p:pic>
    </p:spTree>
    <p:extLst>
      <p:ext uri="{BB962C8B-B14F-4D97-AF65-F5344CB8AC3E}">
        <p14:creationId xmlns:p14="http://schemas.microsoft.com/office/powerpoint/2010/main" val="1878146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FC027EB-C05A-48FA-91AD-10B823BC19E4}"/>
              </a:ext>
            </a:extLst>
          </p:cNvPr>
          <p:cNvSpPr txBox="1"/>
          <p:nvPr/>
        </p:nvSpPr>
        <p:spPr>
          <a:xfrm>
            <a:off x="533400" y="1399024"/>
            <a:ext cx="16591287" cy="1446550"/>
          </a:xfrm>
          <a:prstGeom prst="rect">
            <a:avLst/>
          </a:prstGeom>
          <a:noFill/>
        </p:spPr>
        <p:txBody>
          <a:bodyPr wrap="square" rtlCol="0">
            <a:spAutoFit/>
          </a:bodyPr>
          <a:lstStyle/>
          <a:p>
            <a:r>
              <a:rPr lang="tr-TR" sz="4400" dirty="0">
                <a:latin typeface="Times New Roman" panose="02020603050405020304" pitchFamily="18" charset="0"/>
                <a:cs typeface="Times New Roman" panose="02020603050405020304" pitchFamily="18" charset="0"/>
              </a:rPr>
              <a:t>Çatışmayı çözmek için çeşitli yöntemler vardır ve bunlar kişiye özeldir. Siz çatışmalarınızı </a:t>
            </a:r>
            <a:r>
              <a:rPr lang="tr-TR" sz="4400" dirty="0">
                <a:solidFill>
                  <a:schemeClr val="accent3"/>
                </a:solidFill>
                <a:latin typeface="Times New Roman" panose="02020603050405020304" pitchFamily="18" charset="0"/>
                <a:cs typeface="Times New Roman" panose="02020603050405020304" pitchFamily="18" charset="0"/>
              </a:rPr>
              <a:t>nasıl çözüyorsunuz? </a:t>
            </a:r>
            <a:endParaRPr lang="tr-TR" sz="3200" dirty="0">
              <a:solidFill>
                <a:schemeClr val="accent3"/>
              </a:solidFill>
              <a:latin typeface="Times New Roman" panose="02020603050405020304" pitchFamily="18" charset="0"/>
              <a:cs typeface="Times New Roman" panose="02020603050405020304" pitchFamily="18" charset="0"/>
            </a:endParaRPr>
          </a:p>
        </p:txBody>
      </p:sp>
      <p:sp>
        <p:nvSpPr>
          <p:cNvPr id="5" name="Alt Başlık 2">
            <a:extLst>
              <a:ext uri="{FF2B5EF4-FFF2-40B4-BE49-F238E27FC236}">
                <a16:creationId xmlns:a16="http://schemas.microsoft.com/office/drawing/2014/main" id="{F468799F-95FE-471F-9277-25F7A815748C}"/>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6" name="Resim 5">
            <a:extLst>
              <a:ext uri="{FF2B5EF4-FFF2-40B4-BE49-F238E27FC236}">
                <a16:creationId xmlns:a16="http://schemas.microsoft.com/office/drawing/2014/main" id="{BA3B677F-EF8D-48AC-A83C-09D998BD2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pic>
        <p:nvPicPr>
          <p:cNvPr id="7" name="Resim 6">
            <a:extLst>
              <a:ext uri="{FF2B5EF4-FFF2-40B4-BE49-F238E27FC236}">
                <a16:creationId xmlns:a16="http://schemas.microsoft.com/office/drawing/2014/main" id="{09454FD1-A1FD-480C-B0CF-68CC536BA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570440"/>
            <a:ext cx="10820400" cy="4317535"/>
          </a:xfrm>
          <a:prstGeom prst="rect">
            <a:avLst/>
          </a:prstGeom>
        </p:spPr>
      </p:pic>
    </p:spTree>
    <p:extLst>
      <p:ext uri="{BB962C8B-B14F-4D97-AF65-F5344CB8AC3E}">
        <p14:creationId xmlns:p14="http://schemas.microsoft.com/office/powerpoint/2010/main" val="3619569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TextBox 3"/>
          <p:cNvSpPr txBox="1"/>
          <p:nvPr/>
        </p:nvSpPr>
        <p:spPr>
          <a:xfrm>
            <a:off x="1008122" y="537298"/>
            <a:ext cx="5410199" cy="6612746"/>
          </a:xfrm>
        </p:spPr>
        <p:txBody>
          <a:bodyPr vert="horz" lIns="91440" tIns="45720" rIns="91440" bIns="45720" rtlCol="0" anchor="b">
            <a:normAutofit/>
          </a:bodyPr>
          <a:lstStyle/>
          <a:p>
            <a:pPr>
              <a:spcBef>
                <a:spcPct val="0"/>
              </a:spcBef>
              <a:spcAft>
                <a:spcPts val="600"/>
              </a:spcAft>
            </a:pPr>
            <a:r>
              <a:rPr lang="en-US" sz="6600" dirty="0">
                <a:solidFill>
                  <a:srgbClr val="447378"/>
                </a:solidFill>
                <a:latin typeface="+mj-lt"/>
                <a:ea typeface="+mj-ea"/>
                <a:cs typeface="+mj-cs"/>
              </a:rPr>
              <a:t>ÇATIŞMA ÇÖZME YÖNTEMLERİ</a:t>
            </a:r>
          </a:p>
        </p:txBody>
      </p:sp>
      <p:pic>
        <p:nvPicPr>
          <p:cNvPr id="5" name="Picture 5"/>
          <p:cNvPicPr>
            <a:picLocks noChangeAspect="1"/>
          </p:cNvPicPr>
          <p:nvPr/>
        </p:nvPicPr>
        <p:blipFill>
          <a:blip r:embed="rId2"/>
          <a:stretch>
            <a:fillRect/>
          </a:stretch>
        </p:blipFill>
        <p:spPr>
          <a:xfrm>
            <a:off x="13137646" y="2232803"/>
            <a:ext cx="4142232" cy="3221736"/>
          </a:xfrm>
          <a:prstGeom prst="rect">
            <a:avLst/>
          </a:prstGeom>
        </p:spPr>
      </p:pic>
      <p:sp>
        <p:nvSpPr>
          <p:cNvPr id="38" name="Alt Başlık 2">
            <a:extLst>
              <a:ext uri="{FF2B5EF4-FFF2-40B4-BE49-F238E27FC236}">
                <a16:creationId xmlns:a16="http://schemas.microsoft.com/office/drawing/2014/main" id="{34E3588B-D727-4BC3-B3EB-87EFE3391F20}"/>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39" name="Resim 38">
            <a:extLst>
              <a:ext uri="{FF2B5EF4-FFF2-40B4-BE49-F238E27FC236}">
                <a16:creationId xmlns:a16="http://schemas.microsoft.com/office/drawing/2014/main" id="{0FDB197F-28A8-4413-9BC9-9A014B36D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pic>
        <p:nvPicPr>
          <p:cNvPr id="7" name="Resim 6">
            <a:extLst>
              <a:ext uri="{FF2B5EF4-FFF2-40B4-BE49-F238E27FC236}">
                <a16:creationId xmlns:a16="http://schemas.microsoft.com/office/drawing/2014/main" id="{396D4D38-28BD-4D31-834A-F32F17FB7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537298"/>
            <a:ext cx="8686800" cy="86353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971800" y="1181100"/>
            <a:ext cx="9681903" cy="3618876"/>
          </a:xfrm>
          <a:prstGeom prst="rect">
            <a:avLst/>
          </a:prstGeom>
        </p:spPr>
        <p:txBody>
          <a:bodyPr lIns="0" tIns="0" rIns="0" bIns="0" rtlCol="0" anchor="t">
            <a:spAutoFit/>
          </a:bodyPr>
          <a:lstStyle/>
          <a:p>
            <a:pPr algn="ctr">
              <a:lnSpc>
                <a:spcPts val="6972"/>
              </a:lnSpc>
              <a:spcBef>
                <a:spcPct val="0"/>
              </a:spcBef>
            </a:pPr>
            <a:r>
              <a:rPr lang="en-US" sz="8000" dirty="0">
                <a:solidFill>
                  <a:srgbClr val="000000"/>
                </a:solidFill>
                <a:latin typeface="Acherus Grotesque"/>
              </a:rPr>
              <a:t>ÇATIŞMA SONUCUNDA</a:t>
            </a:r>
          </a:p>
          <a:p>
            <a:pPr algn="ctr">
              <a:lnSpc>
                <a:spcPts val="6972"/>
              </a:lnSpc>
              <a:spcBef>
                <a:spcPct val="0"/>
              </a:spcBef>
            </a:pPr>
            <a:r>
              <a:rPr lang="en-US" sz="8000" dirty="0">
                <a:solidFill>
                  <a:srgbClr val="000000"/>
                </a:solidFill>
                <a:latin typeface="Acherus Grotesque"/>
              </a:rPr>
              <a:t> 3 DURUM OLUŞMAKTADIR</a:t>
            </a:r>
          </a:p>
        </p:txBody>
      </p:sp>
      <p:sp>
        <p:nvSpPr>
          <p:cNvPr id="8" name="Alt Başlık 2">
            <a:extLst>
              <a:ext uri="{FF2B5EF4-FFF2-40B4-BE49-F238E27FC236}">
                <a16:creationId xmlns:a16="http://schemas.microsoft.com/office/drawing/2014/main" id="{023CE55C-85C1-48A6-941C-732C968A6910}"/>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9" name="Resim 8">
            <a:extLst>
              <a:ext uri="{FF2B5EF4-FFF2-40B4-BE49-F238E27FC236}">
                <a16:creationId xmlns:a16="http://schemas.microsoft.com/office/drawing/2014/main" id="{E5D8BE8E-0D04-4044-9531-8530F51A4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sp>
        <p:nvSpPr>
          <p:cNvPr id="11" name="Ok: Şeritli Sağ 10">
            <a:extLst>
              <a:ext uri="{FF2B5EF4-FFF2-40B4-BE49-F238E27FC236}">
                <a16:creationId xmlns:a16="http://schemas.microsoft.com/office/drawing/2014/main" id="{472AC307-1B09-4C08-84C7-C44C10F3A403}"/>
              </a:ext>
            </a:extLst>
          </p:cNvPr>
          <p:cNvSpPr/>
          <p:nvPr/>
        </p:nvSpPr>
        <p:spPr>
          <a:xfrm rot="5400000">
            <a:off x="6231166" y="6113859"/>
            <a:ext cx="2729177" cy="1475509"/>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71198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0290" y="696932"/>
            <a:ext cx="17967710" cy="8144281"/>
          </a:xfrm>
          <a:prstGeom prst="rect">
            <a:avLst/>
          </a:prstGeom>
        </p:spPr>
        <p:txBody>
          <a:bodyPr wrap="square" lIns="0" tIns="0" rIns="0" bIns="0" rtlCol="0" anchor="t">
            <a:spAutoFit/>
          </a:bodyPr>
          <a:lstStyle/>
          <a:p>
            <a:pPr>
              <a:lnSpc>
                <a:spcPts val="7078"/>
              </a:lnSpc>
              <a:spcBef>
                <a:spcPct val="0"/>
              </a:spcBef>
            </a:pPr>
            <a:r>
              <a:rPr lang="tr-TR" sz="5056" dirty="0">
                <a:solidFill>
                  <a:srgbClr val="000000"/>
                </a:solidFill>
                <a:latin typeface="Acherus Grotesque"/>
              </a:rPr>
              <a:t>	       1- </a:t>
            </a:r>
            <a:r>
              <a:rPr lang="en-US" sz="5056" dirty="0" err="1">
                <a:solidFill>
                  <a:srgbClr val="000000"/>
                </a:solidFill>
                <a:latin typeface="Acherus Grotesque"/>
              </a:rPr>
              <a:t>Tarafların</a:t>
            </a:r>
            <a:r>
              <a:rPr lang="en-US" sz="5056" dirty="0">
                <a:solidFill>
                  <a:srgbClr val="000000"/>
                </a:solidFill>
                <a:latin typeface="Acherus Grotesque"/>
              </a:rPr>
              <a:t> </a:t>
            </a:r>
            <a:r>
              <a:rPr lang="en-US" sz="5056" dirty="0" err="1">
                <a:solidFill>
                  <a:srgbClr val="000000"/>
                </a:solidFill>
                <a:latin typeface="Acherus Grotesque"/>
              </a:rPr>
              <a:t>ikisinin</a:t>
            </a:r>
            <a:r>
              <a:rPr lang="en-US" sz="5056" dirty="0">
                <a:solidFill>
                  <a:srgbClr val="000000"/>
                </a:solidFill>
                <a:latin typeface="Acherus Grotesque"/>
              </a:rPr>
              <a:t> de</a:t>
            </a:r>
          </a:p>
          <a:p>
            <a:pPr>
              <a:lnSpc>
                <a:spcPts val="7078"/>
              </a:lnSpc>
              <a:spcBef>
                <a:spcPct val="0"/>
              </a:spcBef>
            </a:pPr>
            <a:r>
              <a:rPr lang="en-US" sz="5056" dirty="0" err="1">
                <a:solidFill>
                  <a:srgbClr val="000000"/>
                </a:solidFill>
                <a:latin typeface="Acherus Grotesque"/>
              </a:rPr>
              <a:t>kaybettiği</a:t>
            </a:r>
            <a:r>
              <a:rPr lang="en-US" sz="5056" dirty="0">
                <a:solidFill>
                  <a:srgbClr val="000000"/>
                </a:solidFill>
                <a:latin typeface="Acherus Grotesque"/>
              </a:rPr>
              <a:t>, </a:t>
            </a:r>
            <a:r>
              <a:rPr lang="en-US" sz="5056" dirty="0" err="1">
                <a:solidFill>
                  <a:srgbClr val="000000"/>
                </a:solidFill>
                <a:latin typeface="Acherus Grotesque"/>
              </a:rPr>
              <a:t>dolayısıyla</a:t>
            </a:r>
            <a:r>
              <a:rPr lang="en-US" sz="5056" dirty="0">
                <a:solidFill>
                  <a:srgbClr val="000000"/>
                </a:solidFill>
                <a:latin typeface="Acherus Grotesque"/>
              </a:rPr>
              <a:t> </a:t>
            </a:r>
            <a:r>
              <a:rPr lang="en-US" sz="5056" dirty="0" err="1">
                <a:solidFill>
                  <a:srgbClr val="000000"/>
                </a:solidFill>
                <a:latin typeface="Acherus Grotesque"/>
              </a:rPr>
              <a:t>ikisinin</a:t>
            </a:r>
            <a:r>
              <a:rPr lang="en-US" sz="5056" dirty="0">
                <a:solidFill>
                  <a:srgbClr val="000000"/>
                </a:solidFill>
                <a:latin typeface="Acherus Grotesque"/>
              </a:rPr>
              <a:t> de </a:t>
            </a:r>
            <a:r>
              <a:rPr lang="en-US" sz="5056" dirty="0" err="1">
                <a:solidFill>
                  <a:srgbClr val="000000"/>
                </a:solidFill>
                <a:latin typeface="Acherus Grotesque"/>
              </a:rPr>
              <a:t>mutsuz</a:t>
            </a:r>
            <a:r>
              <a:rPr lang="en-US" sz="5056" dirty="0">
                <a:solidFill>
                  <a:srgbClr val="000000"/>
                </a:solidFill>
                <a:latin typeface="Acherus Grotesque"/>
              </a:rPr>
              <a:t> </a:t>
            </a:r>
            <a:r>
              <a:rPr lang="en-US" sz="5056" dirty="0" err="1">
                <a:solidFill>
                  <a:srgbClr val="000000"/>
                </a:solidFill>
                <a:latin typeface="Acherus Grotesque"/>
              </a:rPr>
              <a:t>hissettiği</a:t>
            </a:r>
            <a:r>
              <a:rPr lang="en-US" sz="5056" dirty="0">
                <a:solidFill>
                  <a:srgbClr val="000000"/>
                </a:solidFill>
                <a:latin typeface="Acherus Grotesque"/>
              </a:rPr>
              <a:t> </a:t>
            </a:r>
            <a:r>
              <a:rPr lang="en-US" sz="5056" dirty="0">
                <a:solidFill>
                  <a:schemeClr val="accent3"/>
                </a:solidFill>
                <a:latin typeface="Acherus Grotesque Bold"/>
              </a:rPr>
              <a:t>(</a:t>
            </a:r>
            <a:r>
              <a:rPr lang="en-US" sz="5056" dirty="0" err="1">
                <a:solidFill>
                  <a:schemeClr val="accent3"/>
                </a:solidFill>
                <a:latin typeface="Acherus Grotesque Bold"/>
              </a:rPr>
              <a:t>kaybet-kaybet</a:t>
            </a:r>
            <a:r>
              <a:rPr lang="en-US" sz="5056" dirty="0">
                <a:solidFill>
                  <a:schemeClr val="accent3"/>
                </a:solidFill>
                <a:latin typeface="Acherus Grotesque Bold"/>
              </a:rPr>
              <a:t>) </a:t>
            </a:r>
          </a:p>
          <a:p>
            <a:pPr>
              <a:lnSpc>
                <a:spcPts val="7078"/>
              </a:lnSpc>
              <a:spcBef>
                <a:spcPct val="0"/>
              </a:spcBef>
            </a:pPr>
            <a:r>
              <a:rPr lang="tr-TR" sz="5056" dirty="0">
                <a:solidFill>
                  <a:srgbClr val="000000"/>
                </a:solidFill>
                <a:latin typeface="Acherus Grotesque"/>
              </a:rPr>
              <a:t>	        2- </a:t>
            </a:r>
            <a:r>
              <a:rPr lang="en-US" sz="5056" dirty="0" err="1">
                <a:solidFill>
                  <a:srgbClr val="000000"/>
                </a:solidFill>
                <a:latin typeface="Acherus Grotesque"/>
              </a:rPr>
              <a:t>Taraflardan</a:t>
            </a:r>
            <a:r>
              <a:rPr lang="en-US" sz="5056" dirty="0">
                <a:solidFill>
                  <a:srgbClr val="000000"/>
                </a:solidFill>
                <a:latin typeface="Acherus Grotesque"/>
              </a:rPr>
              <a:t> </a:t>
            </a:r>
            <a:r>
              <a:rPr lang="en-US" sz="5056" dirty="0" err="1">
                <a:solidFill>
                  <a:srgbClr val="000000"/>
                </a:solidFill>
                <a:latin typeface="Acherus Grotesque"/>
              </a:rPr>
              <a:t>birinin</a:t>
            </a:r>
            <a:r>
              <a:rPr lang="en-US" sz="5056" dirty="0">
                <a:solidFill>
                  <a:srgbClr val="000000"/>
                </a:solidFill>
                <a:latin typeface="Acherus Grotesque"/>
              </a:rPr>
              <a:t> </a:t>
            </a:r>
            <a:r>
              <a:rPr lang="en-US" sz="5056" dirty="0" err="1">
                <a:solidFill>
                  <a:srgbClr val="000000"/>
                </a:solidFill>
                <a:latin typeface="Acherus Grotesque"/>
              </a:rPr>
              <a:t>kazanıp</a:t>
            </a:r>
            <a:r>
              <a:rPr lang="en-US" sz="5056" dirty="0">
                <a:solidFill>
                  <a:srgbClr val="000000"/>
                </a:solidFill>
                <a:latin typeface="Acherus Grotesque"/>
              </a:rPr>
              <a:t>,</a:t>
            </a:r>
          </a:p>
          <a:p>
            <a:pPr>
              <a:lnSpc>
                <a:spcPts val="7078"/>
              </a:lnSpc>
              <a:spcBef>
                <a:spcPct val="0"/>
              </a:spcBef>
            </a:pPr>
            <a:r>
              <a:rPr lang="en-US" sz="5056" dirty="0" err="1">
                <a:solidFill>
                  <a:srgbClr val="000000"/>
                </a:solidFill>
                <a:latin typeface="Acherus Grotesque"/>
              </a:rPr>
              <a:t>diğerinin</a:t>
            </a:r>
            <a:r>
              <a:rPr lang="en-US" sz="5056" dirty="0">
                <a:solidFill>
                  <a:srgbClr val="000000"/>
                </a:solidFill>
                <a:latin typeface="Acherus Grotesque"/>
              </a:rPr>
              <a:t> </a:t>
            </a:r>
            <a:r>
              <a:rPr lang="en-US" sz="5056" dirty="0" err="1">
                <a:solidFill>
                  <a:srgbClr val="000000"/>
                </a:solidFill>
                <a:latin typeface="Acherus Grotesque"/>
              </a:rPr>
              <a:t>kaybettiği</a:t>
            </a:r>
            <a:r>
              <a:rPr lang="en-US" sz="5056" dirty="0">
                <a:solidFill>
                  <a:srgbClr val="000000"/>
                </a:solidFill>
                <a:latin typeface="Acherus Grotesque"/>
              </a:rPr>
              <a:t> </a:t>
            </a:r>
            <a:r>
              <a:rPr lang="en-US" sz="5056" dirty="0" err="1">
                <a:solidFill>
                  <a:srgbClr val="000000"/>
                </a:solidFill>
                <a:latin typeface="Acherus Grotesque"/>
              </a:rPr>
              <a:t>kaybedenin</a:t>
            </a:r>
            <a:r>
              <a:rPr lang="en-US" sz="5056" dirty="0">
                <a:solidFill>
                  <a:srgbClr val="000000"/>
                </a:solidFill>
                <a:latin typeface="Acherus Grotesque"/>
              </a:rPr>
              <a:t> </a:t>
            </a:r>
            <a:r>
              <a:rPr lang="en-US" sz="5056" dirty="0" err="1">
                <a:solidFill>
                  <a:srgbClr val="000000"/>
                </a:solidFill>
                <a:latin typeface="Acherus Grotesque"/>
              </a:rPr>
              <a:t>mutsuz</a:t>
            </a:r>
            <a:r>
              <a:rPr lang="en-US" sz="5056" dirty="0">
                <a:solidFill>
                  <a:srgbClr val="000000"/>
                </a:solidFill>
                <a:latin typeface="Acherus Grotesque"/>
              </a:rPr>
              <a:t> </a:t>
            </a:r>
            <a:r>
              <a:rPr lang="en-US" sz="5056" dirty="0" err="1">
                <a:solidFill>
                  <a:srgbClr val="000000"/>
                </a:solidFill>
                <a:latin typeface="Acherus Grotesque"/>
              </a:rPr>
              <a:t>olduğu</a:t>
            </a:r>
            <a:r>
              <a:rPr lang="en-US" sz="5056" dirty="0">
                <a:solidFill>
                  <a:srgbClr val="000000"/>
                </a:solidFill>
                <a:latin typeface="Acherus Grotesque"/>
              </a:rPr>
              <a:t> </a:t>
            </a:r>
            <a:r>
              <a:rPr lang="en-US" sz="5056" dirty="0">
                <a:solidFill>
                  <a:schemeClr val="accent3"/>
                </a:solidFill>
                <a:latin typeface="Acherus Grotesque Bold"/>
              </a:rPr>
              <a:t>(</a:t>
            </a:r>
            <a:r>
              <a:rPr lang="en-US" sz="5056" dirty="0" err="1">
                <a:solidFill>
                  <a:schemeClr val="accent3"/>
                </a:solidFill>
                <a:latin typeface="Acherus Grotesque Bold"/>
              </a:rPr>
              <a:t>kazan-kaybet</a:t>
            </a:r>
            <a:r>
              <a:rPr lang="en-US" sz="5056" dirty="0">
                <a:solidFill>
                  <a:schemeClr val="accent3"/>
                </a:solidFill>
                <a:latin typeface="Acherus Grotesque Bold"/>
              </a:rPr>
              <a:t>) </a:t>
            </a:r>
          </a:p>
          <a:p>
            <a:pPr>
              <a:lnSpc>
                <a:spcPts val="7078"/>
              </a:lnSpc>
              <a:spcBef>
                <a:spcPct val="0"/>
              </a:spcBef>
            </a:pPr>
            <a:r>
              <a:rPr lang="tr-TR" sz="5056" dirty="0">
                <a:solidFill>
                  <a:srgbClr val="000000"/>
                </a:solidFill>
                <a:latin typeface="Acherus Grotesque"/>
              </a:rPr>
              <a:t>	        3-</a:t>
            </a:r>
            <a:r>
              <a:rPr lang="en-US" sz="5056" dirty="0" err="1">
                <a:solidFill>
                  <a:srgbClr val="000000"/>
                </a:solidFill>
                <a:latin typeface="Acherus Grotesque"/>
              </a:rPr>
              <a:t>Tarafların</a:t>
            </a:r>
            <a:r>
              <a:rPr lang="en-US" sz="5056" dirty="0">
                <a:solidFill>
                  <a:srgbClr val="000000"/>
                </a:solidFill>
                <a:latin typeface="Acherus Grotesque"/>
              </a:rPr>
              <a:t> </a:t>
            </a:r>
            <a:r>
              <a:rPr lang="en-US" sz="5056" dirty="0" err="1">
                <a:solidFill>
                  <a:srgbClr val="000000"/>
                </a:solidFill>
                <a:latin typeface="Acherus Grotesque"/>
              </a:rPr>
              <a:t>ikisinin</a:t>
            </a:r>
            <a:r>
              <a:rPr lang="en-US" sz="5056" dirty="0">
                <a:solidFill>
                  <a:srgbClr val="000000"/>
                </a:solidFill>
                <a:latin typeface="Acherus Grotesque"/>
              </a:rPr>
              <a:t> de </a:t>
            </a:r>
            <a:r>
              <a:rPr lang="en-US" sz="5056" dirty="0" err="1">
                <a:solidFill>
                  <a:srgbClr val="000000"/>
                </a:solidFill>
                <a:latin typeface="Acherus Grotesque"/>
              </a:rPr>
              <a:t>kazandığı</a:t>
            </a:r>
            <a:endParaRPr lang="en-US" sz="5056" dirty="0">
              <a:solidFill>
                <a:srgbClr val="000000"/>
              </a:solidFill>
              <a:latin typeface="Acherus Grotesque"/>
            </a:endParaRPr>
          </a:p>
          <a:p>
            <a:pPr>
              <a:lnSpc>
                <a:spcPts val="7078"/>
              </a:lnSpc>
              <a:spcBef>
                <a:spcPct val="0"/>
              </a:spcBef>
            </a:pPr>
            <a:r>
              <a:rPr lang="en-US" sz="5056" dirty="0" err="1">
                <a:solidFill>
                  <a:srgbClr val="000000"/>
                </a:solidFill>
                <a:latin typeface="Acherus Grotesque"/>
              </a:rPr>
              <a:t>dolayısıyla</a:t>
            </a:r>
            <a:r>
              <a:rPr lang="en-US" sz="5056" dirty="0">
                <a:solidFill>
                  <a:srgbClr val="000000"/>
                </a:solidFill>
                <a:latin typeface="Acherus Grotesque"/>
              </a:rPr>
              <a:t> </a:t>
            </a:r>
            <a:r>
              <a:rPr lang="en-US" sz="5056" dirty="0" err="1">
                <a:solidFill>
                  <a:srgbClr val="000000"/>
                </a:solidFill>
                <a:latin typeface="Acherus Grotesque"/>
              </a:rPr>
              <a:t>mutlu</a:t>
            </a:r>
            <a:r>
              <a:rPr lang="en-US" sz="5056" dirty="0">
                <a:solidFill>
                  <a:srgbClr val="000000"/>
                </a:solidFill>
                <a:latin typeface="Acherus Grotesque"/>
              </a:rPr>
              <a:t> </a:t>
            </a:r>
            <a:r>
              <a:rPr lang="en-US" sz="5056" dirty="0" err="1">
                <a:solidFill>
                  <a:srgbClr val="000000"/>
                </a:solidFill>
                <a:latin typeface="Acherus Grotesque"/>
              </a:rPr>
              <a:t>hissettiği</a:t>
            </a:r>
            <a:endParaRPr lang="en-US" sz="5056" dirty="0">
              <a:solidFill>
                <a:srgbClr val="000000"/>
              </a:solidFill>
              <a:latin typeface="Acherus Grotesque"/>
            </a:endParaRPr>
          </a:p>
          <a:p>
            <a:pPr>
              <a:lnSpc>
                <a:spcPts val="7078"/>
              </a:lnSpc>
              <a:spcBef>
                <a:spcPct val="0"/>
              </a:spcBef>
            </a:pPr>
            <a:r>
              <a:rPr lang="en-US" sz="5056" dirty="0">
                <a:solidFill>
                  <a:srgbClr val="000000"/>
                </a:solidFill>
                <a:latin typeface="Acherus Grotesque"/>
              </a:rPr>
              <a:t> </a:t>
            </a:r>
            <a:r>
              <a:rPr lang="en-US" sz="5056" dirty="0">
                <a:solidFill>
                  <a:schemeClr val="accent3"/>
                </a:solidFill>
                <a:latin typeface="Acherus Grotesque Bold"/>
              </a:rPr>
              <a:t>(</a:t>
            </a:r>
            <a:r>
              <a:rPr lang="en-US" sz="5056" dirty="0" err="1">
                <a:solidFill>
                  <a:schemeClr val="accent3"/>
                </a:solidFill>
                <a:latin typeface="Acherus Grotesque Bold"/>
              </a:rPr>
              <a:t>kazan-kazan</a:t>
            </a:r>
            <a:r>
              <a:rPr lang="en-US" sz="5056" dirty="0">
                <a:solidFill>
                  <a:schemeClr val="accent3"/>
                </a:solidFill>
                <a:latin typeface="Acherus Grotesque Bold"/>
              </a:rPr>
              <a:t>) </a:t>
            </a:r>
          </a:p>
        </p:txBody>
      </p:sp>
      <p:sp>
        <p:nvSpPr>
          <p:cNvPr id="8" name="Alt Başlık 2">
            <a:extLst>
              <a:ext uri="{FF2B5EF4-FFF2-40B4-BE49-F238E27FC236}">
                <a16:creationId xmlns:a16="http://schemas.microsoft.com/office/drawing/2014/main" id="{023CE55C-85C1-48A6-941C-732C968A6910}"/>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9" name="Resim 8">
            <a:extLst>
              <a:ext uri="{FF2B5EF4-FFF2-40B4-BE49-F238E27FC236}">
                <a16:creationId xmlns:a16="http://schemas.microsoft.com/office/drawing/2014/main" id="{E5D8BE8E-0D04-4044-9531-8530F51A4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spTree>
    <p:extLst>
      <p:ext uri="{BB962C8B-B14F-4D97-AF65-F5344CB8AC3E}">
        <p14:creationId xmlns:p14="http://schemas.microsoft.com/office/powerpoint/2010/main" val="1101866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68641" y="540390"/>
            <a:ext cx="9950718" cy="2957820"/>
          </a:xfrm>
          <a:prstGeom prst="rect">
            <a:avLst/>
          </a:prstGeom>
        </p:spPr>
        <p:txBody>
          <a:bodyPr lIns="0" tIns="0" rIns="0" bIns="0" rtlCol="0" anchor="t">
            <a:spAutoFit/>
          </a:bodyPr>
          <a:lstStyle/>
          <a:p>
            <a:pPr algn="ctr">
              <a:lnSpc>
                <a:spcPts val="7840"/>
              </a:lnSpc>
              <a:spcBef>
                <a:spcPct val="0"/>
              </a:spcBef>
            </a:pPr>
            <a:r>
              <a:rPr lang="en-US" sz="5600">
                <a:solidFill>
                  <a:srgbClr val="000000"/>
                </a:solidFill>
                <a:latin typeface="Acherus Grotesque"/>
              </a:rPr>
              <a:t>Çatışma</a:t>
            </a:r>
          </a:p>
          <a:p>
            <a:pPr algn="ctr">
              <a:lnSpc>
                <a:spcPts val="7840"/>
              </a:lnSpc>
              <a:spcBef>
                <a:spcPct val="0"/>
              </a:spcBef>
            </a:pPr>
            <a:r>
              <a:rPr lang="en-US" sz="5600">
                <a:solidFill>
                  <a:srgbClr val="000000"/>
                </a:solidFill>
                <a:latin typeface="Acherus Grotesque"/>
              </a:rPr>
              <a:t>Durumlarıyla Başa Çıkmada Kullanılan Yollar</a:t>
            </a:r>
          </a:p>
        </p:txBody>
      </p:sp>
      <p:sp>
        <p:nvSpPr>
          <p:cNvPr id="3" name="TextBox 3"/>
          <p:cNvSpPr txBox="1"/>
          <p:nvPr/>
        </p:nvSpPr>
        <p:spPr>
          <a:xfrm>
            <a:off x="8864853" y="4774231"/>
            <a:ext cx="3652004" cy="4278974"/>
          </a:xfrm>
          <a:prstGeom prst="rect">
            <a:avLst/>
          </a:prstGeom>
        </p:spPr>
        <p:txBody>
          <a:bodyPr lIns="0" tIns="0" rIns="0" bIns="0" rtlCol="0" anchor="t">
            <a:spAutoFit/>
          </a:bodyPr>
          <a:lstStyle/>
          <a:p>
            <a:pPr algn="ctr">
              <a:lnSpc>
                <a:spcPts val="6838"/>
              </a:lnSpc>
              <a:spcBef>
                <a:spcPct val="0"/>
              </a:spcBef>
            </a:pPr>
            <a:r>
              <a:rPr lang="en-US" sz="4884">
                <a:solidFill>
                  <a:srgbClr val="000000"/>
                </a:solidFill>
                <a:latin typeface="Abril Fatface"/>
              </a:rPr>
              <a:t>Geri çekilme</a:t>
            </a:r>
          </a:p>
          <a:p>
            <a:pPr algn="ctr">
              <a:lnSpc>
                <a:spcPts val="6838"/>
              </a:lnSpc>
              <a:spcBef>
                <a:spcPct val="0"/>
              </a:spcBef>
            </a:pPr>
            <a:r>
              <a:rPr lang="en-US" sz="4884">
                <a:solidFill>
                  <a:srgbClr val="000000"/>
                </a:solidFill>
                <a:latin typeface="Abril Fatface"/>
              </a:rPr>
              <a:t>Zorlama</a:t>
            </a:r>
          </a:p>
          <a:p>
            <a:pPr algn="ctr">
              <a:lnSpc>
                <a:spcPts val="6838"/>
              </a:lnSpc>
              <a:spcBef>
                <a:spcPct val="0"/>
              </a:spcBef>
            </a:pPr>
            <a:r>
              <a:rPr lang="en-US" sz="4884">
                <a:solidFill>
                  <a:srgbClr val="000000"/>
                </a:solidFill>
                <a:latin typeface="Abril Fatface"/>
              </a:rPr>
              <a:t>Alttan alma</a:t>
            </a:r>
          </a:p>
          <a:p>
            <a:pPr algn="ctr">
              <a:lnSpc>
                <a:spcPts val="6838"/>
              </a:lnSpc>
              <a:spcBef>
                <a:spcPct val="0"/>
              </a:spcBef>
            </a:pPr>
            <a:r>
              <a:rPr lang="en-US" sz="4884">
                <a:solidFill>
                  <a:srgbClr val="000000"/>
                </a:solidFill>
                <a:latin typeface="Abril Fatface"/>
              </a:rPr>
              <a:t>Uzlaşma</a:t>
            </a:r>
          </a:p>
          <a:p>
            <a:pPr algn="ctr">
              <a:lnSpc>
                <a:spcPts val="6838"/>
              </a:lnSpc>
              <a:spcBef>
                <a:spcPct val="0"/>
              </a:spcBef>
            </a:pPr>
            <a:r>
              <a:rPr lang="en-US" sz="4884">
                <a:solidFill>
                  <a:srgbClr val="000000"/>
                </a:solidFill>
                <a:latin typeface="Abril Fatface"/>
              </a:rPr>
              <a:t>Yüzleşme</a:t>
            </a:r>
          </a:p>
        </p:txBody>
      </p:sp>
      <p:sp>
        <p:nvSpPr>
          <p:cNvPr id="5" name="Alt Başlık 2">
            <a:extLst>
              <a:ext uri="{FF2B5EF4-FFF2-40B4-BE49-F238E27FC236}">
                <a16:creationId xmlns:a16="http://schemas.microsoft.com/office/drawing/2014/main" id="{DE3BC600-1E93-4B37-9576-CD30AD767197}"/>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6" name="Resim 5">
            <a:extLst>
              <a:ext uri="{FF2B5EF4-FFF2-40B4-BE49-F238E27FC236}">
                <a16:creationId xmlns:a16="http://schemas.microsoft.com/office/drawing/2014/main" id="{996FB417-8375-48B6-948F-B4D838BCF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pic>
        <p:nvPicPr>
          <p:cNvPr id="8" name="Resim 7">
            <a:extLst>
              <a:ext uri="{FF2B5EF4-FFF2-40B4-BE49-F238E27FC236}">
                <a16:creationId xmlns:a16="http://schemas.microsoft.com/office/drawing/2014/main" id="{2FD97AF0-709C-4C09-AD56-38ED1110DC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345" y="3412824"/>
            <a:ext cx="4736592" cy="5852160"/>
          </a:xfrm>
          <a:prstGeom prst="rect">
            <a:avLst/>
          </a:prstGeom>
        </p:spPr>
      </p:pic>
    </p:spTree>
    <p:extLst>
      <p:ext uri="{BB962C8B-B14F-4D97-AF65-F5344CB8AC3E}">
        <p14:creationId xmlns:p14="http://schemas.microsoft.com/office/powerpoint/2010/main" val="307020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24200" y="571500"/>
            <a:ext cx="13143864" cy="1896673"/>
          </a:xfrm>
          <a:prstGeom prst="rect">
            <a:avLst/>
          </a:prstGeom>
        </p:spPr>
        <p:txBody>
          <a:bodyPr lIns="0" tIns="0" rIns="0" bIns="0" rtlCol="0" anchor="t">
            <a:spAutoFit/>
          </a:bodyPr>
          <a:lstStyle/>
          <a:p>
            <a:pPr algn="l">
              <a:lnSpc>
                <a:spcPts val="7627"/>
              </a:lnSpc>
              <a:spcBef>
                <a:spcPct val="0"/>
              </a:spcBef>
            </a:pPr>
            <a:endParaRPr lang="tr-TR" sz="5448" dirty="0">
              <a:solidFill>
                <a:srgbClr val="000000"/>
              </a:solidFill>
              <a:latin typeface="Acherus Grotesque"/>
            </a:endParaRPr>
          </a:p>
          <a:p>
            <a:pPr algn="l">
              <a:lnSpc>
                <a:spcPts val="7627"/>
              </a:lnSpc>
              <a:spcBef>
                <a:spcPct val="0"/>
              </a:spcBef>
            </a:pPr>
            <a:r>
              <a:rPr lang="en-US" sz="5448" dirty="0" err="1">
                <a:solidFill>
                  <a:srgbClr val="000000"/>
                </a:solidFill>
                <a:latin typeface="Acherus Grotesque"/>
              </a:rPr>
              <a:t>Kaplumbağa</a:t>
            </a:r>
            <a:endParaRPr lang="en-US" sz="5448" dirty="0">
              <a:solidFill>
                <a:srgbClr val="000000"/>
              </a:solidFill>
              <a:latin typeface="Acherus Grotesque"/>
            </a:endParaRPr>
          </a:p>
        </p:txBody>
      </p:sp>
      <p:sp>
        <p:nvSpPr>
          <p:cNvPr id="6" name="Metin kutusu 5">
            <a:extLst>
              <a:ext uri="{FF2B5EF4-FFF2-40B4-BE49-F238E27FC236}">
                <a16:creationId xmlns:a16="http://schemas.microsoft.com/office/drawing/2014/main" id="{5A4DD8BB-8931-4274-B57F-DFF28B3FF315}"/>
              </a:ext>
            </a:extLst>
          </p:cNvPr>
          <p:cNvSpPr txBox="1"/>
          <p:nvPr/>
        </p:nvSpPr>
        <p:spPr>
          <a:xfrm>
            <a:off x="3505200" y="6515100"/>
            <a:ext cx="3352800" cy="1754326"/>
          </a:xfrm>
          <a:prstGeom prst="rect">
            <a:avLst/>
          </a:prstGeom>
          <a:noFill/>
        </p:spPr>
        <p:txBody>
          <a:bodyPr wrap="square" rtlCol="0">
            <a:spAutoFit/>
          </a:bodyPr>
          <a:lstStyle/>
          <a:p>
            <a:endParaRPr lang="tr-TR" sz="3600" dirty="0">
              <a:latin typeface="Times New Roman" panose="02020603050405020304" pitchFamily="18" charset="0"/>
              <a:cs typeface="Times New Roman" panose="02020603050405020304" pitchFamily="18" charset="0"/>
            </a:endParaRPr>
          </a:p>
          <a:p>
            <a:r>
              <a:rPr lang="tr-TR" sz="3600" dirty="0">
                <a:latin typeface="Times New Roman" panose="02020603050405020304" pitchFamily="18" charset="0"/>
                <a:cs typeface="Times New Roman" panose="02020603050405020304" pitchFamily="18" charset="0"/>
              </a:rPr>
              <a:t>Deyince aklınıza ne geliyor? </a:t>
            </a:r>
          </a:p>
        </p:txBody>
      </p:sp>
      <p:sp>
        <p:nvSpPr>
          <p:cNvPr id="7" name="Alt Başlık 2">
            <a:extLst>
              <a:ext uri="{FF2B5EF4-FFF2-40B4-BE49-F238E27FC236}">
                <a16:creationId xmlns:a16="http://schemas.microsoft.com/office/drawing/2014/main" id="{6BCBFA9E-3A79-487A-BCC6-AE0B4F18AABE}"/>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8" name="Resim 7">
            <a:extLst>
              <a:ext uri="{FF2B5EF4-FFF2-40B4-BE49-F238E27FC236}">
                <a16:creationId xmlns:a16="http://schemas.microsoft.com/office/drawing/2014/main" id="{CF5BEF75-1DB9-49B5-B86F-4449EE787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sp>
        <p:nvSpPr>
          <p:cNvPr id="4" name="Ok: Aşağı 3">
            <a:extLst>
              <a:ext uri="{FF2B5EF4-FFF2-40B4-BE49-F238E27FC236}">
                <a16:creationId xmlns:a16="http://schemas.microsoft.com/office/drawing/2014/main" id="{E307469F-BD53-491A-AE41-9BABF881C40B}"/>
              </a:ext>
            </a:extLst>
          </p:cNvPr>
          <p:cNvSpPr/>
          <p:nvPr/>
        </p:nvSpPr>
        <p:spPr>
          <a:xfrm>
            <a:off x="3390900" y="2752541"/>
            <a:ext cx="2400300" cy="419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B75840C2-144D-449B-BC2E-7614F48D5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843" y="2437577"/>
            <a:ext cx="8120117" cy="6102776"/>
          </a:xfrm>
          <a:prstGeom prst="rect">
            <a:avLst/>
          </a:prstGeom>
        </p:spPr>
      </p:pic>
    </p:spTree>
    <p:extLst>
      <p:ext uri="{BB962C8B-B14F-4D97-AF65-F5344CB8AC3E}">
        <p14:creationId xmlns:p14="http://schemas.microsoft.com/office/powerpoint/2010/main" val="2442516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F7B7E1C8-DC0D-41C5-B68E-B16A91DCA919}"/>
              </a:ext>
            </a:extLst>
          </p:cNvPr>
          <p:cNvSpPr txBox="1"/>
          <p:nvPr/>
        </p:nvSpPr>
        <p:spPr>
          <a:xfrm>
            <a:off x="2133600" y="1104900"/>
            <a:ext cx="13563600" cy="3539430"/>
          </a:xfrm>
          <a:prstGeom prst="rect">
            <a:avLst/>
          </a:prstGeom>
          <a:noFill/>
        </p:spPr>
        <p:txBody>
          <a:bodyPr wrap="square" rtlCol="0">
            <a:spAutoFit/>
          </a:bodyPr>
          <a:lstStyle/>
          <a:p>
            <a:r>
              <a:rPr lang="tr-TR" sz="3200" b="1" dirty="0">
                <a:latin typeface="Times New Roman" panose="02020603050405020304" pitchFamily="18" charset="0"/>
                <a:cs typeface="Times New Roman" panose="02020603050405020304" pitchFamily="18" charset="0"/>
              </a:rPr>
              <a:t>KAPLUMBAĞA(KABUĞUNA ÇEKİLME):</a:t>
            </a:r>
          </a:p>
          <a:p>
            <a:r>
              <a:rPr lang="tr-TR" sz="3200" dirty="0">
                <a:latin typeface="Times New Roman" panose="02020603050405020304" pitchFamily="18" charset="0"/>
                <a:cs typeface="Times New Roman" panose="02020603050405020304" pitchFamily="18" charset="0"/>
              </a:rPr>
              <a:t>Kaplumbağa nasıl tehlike anında kabuğuna çekilirse bu kişiler de çatışma yaşayınca isteklerinden vazgeçer, içine kapanır ,sorun yokmuş gibi davranır. Tarafların her ikisi de kaybeder. Sorun konuşulmamış olur. </a:t>
            </a:r>
          </a:p>
          <a:p>
            <a:endParaRPr lang="tr-TR" sz="3200" b="1" dirty="0">
              <a:latin typeface="Times New Roman" panose="02020603050405020304" pitchFamily="18" charset="0"/>
              <a:cs typeface="Times New Roman" panose="02020603050405020304" pitchFamily="18" charset="0"/>
            </a:endParaRPr>
          </a:p>
          <a:p>
            <a:r>
              <a:rPr lang="tr-TR" sz="3200" b="1" dirty="0">
                <a:latin typeface="Times New Roman" panose="02020603050405020304" pitchFamily="18" charset="0"/>
                <a:cs typeface="Times New Roman" panose="02020603050405020304" pitchFamily="18" charset="0"/>
              </a:rPr>
              <a:t>Kaybet-kaybet</a:t>
            </a:r>
            <a:r>
              <a:rPr lang="tr-TR" sz="3200" dirty="0">
                <a:latin typeface="Times New Roman" panose="02020603050405020304" pitchFamily="18" charset="0"/>
                <a:cs typeface="Times New Roman" panose="02020603050405020304" pitchFamily="18" charset="0"/>
              </a:rPr>
              <a:t> yöntemidir.</a:t>
            </a:r>
          </a:p>
          <a:p>
            <a:endParaRPr lang="tr-TR" sz="3200" dirty="0">
              <a:latin typeface="Times New Roman" panose="02020603050405020304" pitchFamily="18" charset="0"/>
              <a:cs typeface="Times New Roman" panose="02020603050405020304" pitchFamily="18" charset="0"/>
            </a:endParaRPr>
          </a:p>
        </p:txBody>
      </p:sp>
      <p:sp>
        <p:nvSpPr>
          <p:cNvPr id="4" name="Alt Başlık 2">
            <a:extLst>
              <a:ext uri="{FF2B5EF4-FFF2-40B4-BE49-F238E27FC236}">
                <a16:creationId xmlns:a16="http://schemas.microsoft.com/office/drawing/2014/main" id="{D1979DFE-ABB1-4747-8994-22DD756FF5F0}"/>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5" name="Resim 4">
            <a:extLst>
              <a:ext uri="{FF2B5EF4-FFF2-40B4-BE49-F238E27FC236}">
                <a16:creationId xmlns:a16="http://schemas.microsoft.com/office/drawing/2014/main" id="{0C944B1E-EC0D-4BEF-B0F7-CC2573D45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pic>
        <p:nvPicPr>
          <p:cNvPr id="6" name="Resim 5">
            <a:extLst>
              <a:ext uri="{FF2B5EF4-FFF2-40B4-BE49-F238E27FC236}">
                <a16:creationId xmlns:a16="http://schemas.microsoft.com/office/drawing/2014/main" id="{CC449A70-B5E7-4548-B0A0-1632886D7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038380"/>
            <a:ext cx="6961206" cy="5231782"/>
          </a:xfrm>
          <a:prstGeom prst="rect">
            <a:avLst/>
          </a:prstGeom>
        </p:spPr>
      </p:pic>
    </p:spTree>
    <p:extLst>
      <p:ext uri="{BB962C8B-B14F-4D97-AF65-F5344CB8AC3E}">
        <p14:creationId xmlns:p14="http://schemas.microsoft.com/office/powerpoint/2010/main" val="1785523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296400" y="1562100"/>
            <a:ext cx="12809933" cy="1170803"/>
          </a:xfrm>
          <a:prstGeom prst="rect">
            <a:avLst/>
          </a:prstGeom>
        </p:spPr>
        <p:txBody>
          <a:bodyPr lIns="0" tIns="0" rIns="0" bIns="0" rtlCol="0" anchor="t">
            <a:spAutoFit/>
          </a:bodyPr>
          <a:lstStyle/>
          <a:p>
            <a:pPr>
              <a:lnSpc>
                <a:spcPts val="9266"/>
              </a:lnSpc>
              <a:spcBef>
                <a:spcPct val="0"/>
              </a:spcBef>
            </a:pPr>
            <a:r>
              <a:rPr lang="en-US" sz="6618" dirty="0" err="1">
                <a:solidFill>
                  <a:srgbClr val="000000"/>
                </a:solidFill>
                <a:latin typeface="Acherus Grotesque"/>
              </a:rPr>
              <a:t>Köpek</a:t>
            </a:r>
            <a:r>
              <a:rPr lang="tr-TR" sz="6618" dirty="0">
                <a:solidFill>
                  <a:srgbClr val="000000"/>
                </a:solidFill>
                <a:latin typeface="Acherus Grotesque"/>
              </a:rPr>
              <a:t> </a:t>
            </a:r>
            <a:r>
              <a:rPr lang="en-US" sz="6618" dirty="0" err="1">
                <a:solidFill>
                  <a:srgbClr val="000000"/>
                </a:solidFill>
                <a:latin typeface="Acherus Grotesque"/>
              </a:rPr>
              <a:t>Balığı</a:t>
            </a:r>
            <a:endParaRPr lang="en-US" sz="6618" dirty="0">
              <a:solidFill>
                <a:srgbClr val="000000"/>
              </a:solidFill>
              <a:latin typeface="Acherus Grotesque"/>
            </a:endParaRPr>
          </a:p>
        </p:txBody>
      </p:sp>
      <p:sp>
        <p:nvSpPr>
          <p:cNvPr id="3" name="TextBox 3"/>
          <p:cNvSpPr txBox="1"/>
          <p:nvPr/>
        </p:nvSpPr>
        <p:spPr>
          <a:xfrm>
            <a:off x="9144000" y="7277100"/>
            <a:ext cx="10701464" cy="665631"/>
          </a:xfrm>
          <a:prstGeom prst="rect">
            <a:avLst/>
          </a:prstGeom>
        </p:spPr>
        <p:txBody>
          <a:bodyPr lIns="0" tIns="0" rIns="0" bIns="0" rtlCol="0" anchor="t">
            <a:spAutoFit/>
          </a:bodyPr>
          <a:lstStyle/>
          <a:p>
            <a:pPr>
              <a:lnSpc>
                <a:spcPts val="5455"/>
              </a:lnSpc>
              <a:spcBef>
                <a:spcPct val="0"/>
              </a:spcBef>
            </a:pPr>
            <a:r>
              <a:rPr lang="tr-TR" sz="3896" dirty="0">
                <a:solidFill>
                  <a:srgbClr val="000000"/>
                </a:solidFill>
                <a:latin typeface="Acherus Grotesque"/>
              </a:rPr>
              <a:t>Deyince aklınıza ne geliyor? </a:t>
            </a:r>
            <a:endParaRPr lang="en-US" sz="3896" dirty="0">
              <a:solidFill>
                <a:srgbClr val="000000"/>
              </a:solidFill>
              <a:latin typeface="Acherus Grotesque"/>
            </a:endParaRPr>
          </a:p>
        </p:txBody>
      </p:sp>
      <p:sp>
        <p:nvSpPr>
          <p:cNvPr id="6" name="Alt Başlık 2">
            <a:extLst>
              <a:ext uri="{FF2B5EF4-FFF2-40B4-BE49-F238E27FC236}">
                <a16:creationId xmlns:a16="http://schemas.microsoft.com/office/drawing/2014/main" id="{E5AC3103-4B80-4DA3-BE5B-7700682F85E4}"/>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7" name="Resim 6">
            <a:extLst>
              <a:ext uri="{FF2B5EF4-FFF2-40B4-BE49-F238E27FC236}">
                <a16:creationId xmlns:a16="http://schemas.microsoft.com/office/drawing/2014/main" id="{625B87E9-28CA-43CD-9F7C-7C836CD5E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sp>
        <p:nvSpPr>
          <p:cNvPr id="8" name="Ok: Aşağı 7">
            <a:extLst>
              <a:ext uri="{FF2B5EF4-FFF2-40B4-BE49-F238E27FC236}">
                <a16:creationId xmlns:a16="http://schemas.microsoft.com/office/drawing/2014/main" id="{CB18AE96-DFDC-4A2B-BE29-C7FA9AA70D78}"/>
              </a:ext>
            </a:extLst>
          </p:cNvPr>
          <p:cNvSpPr/>
          <p:nvPr/>
        </p:nvSpPr>
        <p:spPr>
          <a:xfrm>
            <a:off x="10972800" y="3238500"/>
            <a:ext cx="2895600" cy="3886200"/>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DA7F04DA-DDCC-4831-A643-FD6FA79AE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57300"/>
            <a:ext cx="10058400" cy="7111603"/>
          </a:xfrm>
          <a:prstGeom prst="rect">
            <a:avLst/>
          </a:prstGeom>
        </p:spPr>
      </p:pic>
    </p:spTree>
    <p:extLst>
      <p:ext uri="{BB962C8B-B14F-4D97-AF65-F5344CB8AC3E}">
        <p14:creationId xmlns:p14="http://schemas.microsoft.com/office/powerpoint/2010/main" val="979281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BCE7061-5C6D-4FAF-900F-1B189CBD8F0C}"/>
              </a:ext>
            </a:extLst>
          </p:cNvPr>
          <p:cNvSpPr txBox="1"/>
          <p:nvPr/>
        </p:nvSpPr>
        <p:spPr>
          <a:xfrm>
            <a:off x="838200" y="1143343"/>
            <a:ext cx="17145000" cy="3539430"/>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(Saldırganlık, hırs, öfke, zorlama, baskı, güç kullanma, rekabet)</a:t>
            </a:r>
          </a:p>
          <a:p>
            <a:endParaRPr lang="tr-TR" sz="3200" dirty="0">
              <a:latin typeface="Times New Roman" panose="02020603050405020304" pitchFamily="18" charset="0"/>
              <a:cs typeface="Times New Roman" panose="02020603050405020304" pitchFamily="18" charset="0"/>
            </a:endParaRPr>
          </a:p>
          <a:p>
            <a:r>
              <a:rPr lang="tr-TR" sz="3200" dirty="0">
                <a:latin typeface="Times New Roman" panose="02020603050405020304" pitchFamily="18" charset="0"/>
                <a:cs typeface="Times New Roman" panose="02020603050405020304" pitchFamily="18" charset="0"/>
              </a:rPr>
              <a:t>Köpekbalığının tehlike anında karşıya zarar verdiği gibi bu tarza sahip kişiler de çatışma karşısında saldırganca bir tutum sergiler. ’’Ya benim dediğim olur ya da benim dediğim’ ’mantığı vardır. Tarafların biri kazanırken diğeri kaybeder. Kırıcıdır.</a:t>
            </a:r>
          </a:p>
          <a:p>
            <a:endParaRPr lang="tr-TR" sz="3200" b="1" dirty="0">
              <a:latin typeface="Times New Roman" panose="02020603050405020304" pitchFamily="18" charset="0"/>
              <a:cs typeface="Times New Roman" panose="02020603050405020304" pitchFamily="18" charset="0"/>
            </a:endParaRPr>
          </a:p>
          <a:p>
            <a:r>
              <a:rPr lang="tr-TR" sz="3200" b="1" dirty="0">
                <a:latin typeface="Times New Roman" panose="02020603050405020304" pitchFamily="18" charset="0"/>
                <a:cs typeface="Times New Roman" panose="02020603050405020304" pitchFamily="18" charset="0"/>
              </a:rPr>
              <a:t>Kazan-kaybet</a:t>
            </a:r>
            <a:r>
              <a:rPr lang="tr-TR" sz="3200" dirty="0">
                <a:latin typeface="Times New Roman" panose="02020603050405020304" pitchFamily="18" charset="0"/>
                <a:cs typeface="Times New Roman" panose="02020603050405020304" pitchFamily="18" charset="0"/>
              </a:rPr>
              <a:t> yöntemidir.</a:t>
            </a:r>
          </a:p>
        </p:txBody>
      </p:sp>
      <p:sp>
        <p:nvSpPr>
          <p:cNvPr id="4" name="Alt Başlık 2">
            <a:extLst>
              <a:ext uri="{FF2B5EF4-FFF2-40B4-BE49-F238E27FC236}">
                <a16:creationId xmlns:a16="http://schemas.microsoft.com/office/drawing/2014/main" id="{0C487164-25E6-4CF4-B79D-225F4AC46F1E}"/>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5" name="Resim 4">
            <a:extLst>
              <a:ext uri="{FF2B5EF4-FFF2-40B4-BE49-F238E27FC236}">
                <a16:creationId xmlns:a16="http://schemas.microsoft.com/office/drawing/2014/main" id="{937F955A-BED0-4507-B968-7AC971D9F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pic>
        <p:nvPicPr>
          <p:cNvPr id="6" name="Resim 5">
            <a:extLst>
              <a:ext uri="{FF2B5EF4-FFF2-40B4-BE49-F238E27FC236}">
                <a16:creationId xmlns:a16="http://schemas.microsoft.com/office/drawing/2014/main" id="{384FCEC4-3D85-452B-98CF-24E162A25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0" y="3619500"/>
            <a:ext cx="10058400" cy="7111603"/>
          </a:xfrm>
          <a:prstGeom prst="rect">
            <a:avLst/>
          </a:prstGeom>
        </p:spPr>
      </p:pic>
    </p:spTree>
    <p:extLst>
      <p:ext uri="{BB962C8B-B14F-4D97-AF65-F5344CB8AC3E}">
        <p14:creationId xmlns:p14="http://schemas.microsoft.com/office/powerpoint/2010/main" val="159759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76400" y="3625424"/>
            <a:ext cx="8115300" cy="2528321"/>
          </a:xfrm>
          <a:prstGeom prst="rect">
            <a:avLst/>
          </a:prstGeom>
        </p:spPr>
        <p:txBody>
          <a:bodyPr lIns="0" tIns="0" rIns="0" bIns="0" rtlCol="0" anchor="t">
            <a:spAutoFit/>
          </a:bodyPr>
          <a:lstStyle/>
          <a:p>
            <a:pPr>
              <a:spcBef>
                <a:spcPct val="0"/>
              </a:spcBef>
              <a:spcAft>
                <a:spcPts val="600"/>
              </a:spcAft>
            </a:pPr>
            <a:r>
              <a:rPr lang="en-US" sz="8800" dirty="0" err="1"/>
              <a:t>Çatışma</a:t>
            </a:r>
            <a:r>
              <a:rPr lang="en-US" sz="8800" dirty="0"/>
              <a:t> </a:t>
            </a:r>
            <a:r>
              <a:rPr lang="en-US" sz="8800" dirty="0" err="1"/>
              <a:t>nedir</a:t>
            </a:r>
            <a:r>
              <a:rPr lang="en-US" sz="8800" dirty="0"/>
              <a:t> </a:t>
            </a:r>
            <a:r>
              <a:rPr lang="tr-TR" sz="8800" dirty="0"/>
              <a:t> ?</a:t>
            </a:r>
            <a:endParaRPr lang="en-US" sz="8800" dirty="0"/>
          </a:p>
          <a:p>
            <a:pPr>
              <a:lnSpc>
                <a:spcPct val="150000"/>
              </a:lnSpc>
              <a:spcBef>
                <a:spcPct val="0"/>
              </a:spcBef>
            </a:pPr>
            <a:endParaRPr lang="en-US" sz="5400" dirty="0">
              <a:solidFill>
                <a:srgbClr val="000000"/>
              </a:solidFill>
              <a:latin typeface="Times New Roman" panose="02020603050405020304" pitchFamily="18" charset="0"/>
              <a:cs typeface="Times New Roman" panose="02020603050405020304" pitchFamily="18" charset="0"/>
            </a:endParaRPr>
          </a:p>
        </p:txBody>
      </p:sp>
      <p:sp>
        <p:nvSpPr>
          <p:cNvPr id="4" name="Alt Başlık 2">
            <a:extLst>
              <a:ext uri="{FF2B5EF4-FFF2-40B4-BE49-F238E27FC236}">
                <a16:creationId xmlns:a16="http://schemas.microsoft.com/office/drawing/2014/main" id="{45562AD6-89C2-4967-97B1-5FB58B730A43}"/>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6" name="Resim 5">
            <a:extLst>
              <a:ext uri="{FF2B5EF4-FFF2-40B4-BE49-F238E27FC236}">
                <a16:creationId xmlns:a16="http://schemas.microsoft.com/office/drawing/2014/main" id="{F43ED248-69D8-4A33-85ED-1FE6FE0B4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pic>
        <p:nvPicPr>
          <p:cNvPr id="8" name="Resim 7">
            <a:extLst>
              <a:ext uri="{FF2B5EF4-FFF2-40B4-BE49-F238E27FC236}">
                <a16:creationId xmlns:a16="http://schemas.microsoft.com/office/drawing/2014/main" id="{EEA735C6-5ACE-49F4-A766-5AD8F5A58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536" y="1028699"/>
            <a:ext cx="7317064" cy="7812513"/>
          </a:xfrm>
          <a:prstGeom prst="rect">
            <a:avLst/>
          </a:prstGeom>
        </p:spPr>
      </p:pic>
    </p:spTree>
    <p:extLst>
      <p:ext uri="{BB962C8B-B14F-4D97-AF65-F5344CB8AC3E}">
        <p14:creationId xmlns:p14="http://schemas.microsoft.com/office/powerpoint/2010/main" val="3023614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1788" y="7159991"/>
            <a:ext cx="5317749" cy="1006750"/>
          </a:xfrm>
          <a:prstGeom prst="rect">
            <a:avLst/>
          </a:prstGeom>
        </p:spPr>
        <p:txBody>
          <a:bodyPr lIns="0" tIns="0" rIns="0" bIns="0" rtlCol="0" anchor="t">
            <a:spAutoFit/>
          </a:bodyPr>
          <a:lstStyle/>
          <a:p>
            <a:pPr algn="ctr">
              <a:lnSpc>
                <a:spcPts val="8321"/>
              </a:lnSpc>
              <a:spcBef>
                <a:spcPct val="0"/>
              </a:spcBef>
            </a:pPr>
            <a:r>
              <a:rPr lang="en-US" sz="5943" dirty="0">
                <a:solidFill>
                  <a:srgbClr val="000000"/>
                </a:solidFill>
                <a:latin typeface="Acherus Grotesque"/>
              </a:rPr>
              <a:t> </a:t>
            </a:r>
            <a:r>
              <a:rPr lang="en-US" sz="5943" dirty="0" err="1">
                <a:solidFill>
                  <a:srgbClr val="000000"/>
                </a:solidFill>
                <a:latin typeface="Acherus Grotesque"/>
              </a:rPr>
              <a:t>Ayıcık</a:t>
            </a:r>
            <a:endParaRPr lang="en-US" sz="5943" dirty="0">
              <a:solidFill>
                <a:srgbClr val="000000"/>
              </a:solidFill>
              <a:latin typeface="Acherus Grotesque"/>
            </a:endParaRPr>
          </a:p>
        </p:txBody>
      </p:sp>
      <p:sp>
        <p:nvSpPr>
          <p:cNvPr id="3" name="TextBox 3"/>
          <p:cNvSpPr txBox="1"/>
          <p:nvPr/>
        </p:nvSpPr>
        <p:spPr>
          <a:xfrm>
            <a:off x="9018341" y="7048500"/>
            <a:ext cx="9235023" cy="898131"/>
          </a:xfrm>
          <a:prstGeom prst="rect">
            <a:avLst/>
          </a:prstGeom>
        </p:spPr>
        <p:txBody>
          <a:bodyPr lIns="0" tIns="0" rIns="0" bIns="0" rtlCol="0" anchor="t">
            <a:spAutoFit/>
          </a:bodyPr>
          <a:lstStyle/>
          <a:p>
            <a:pPr algn="ctr">
              <a:lnSpc>
                <a:spcPts val="7438"/>
              </a:lnSpc>
              <a:spcBef>
                <a:spcPct val="0"/>
              </a:spcBef>
            </a:pPr>
            <a:r>
              <a:rPr lang="tr-TR" sz="5313" dirty="0">
                <a:solidFill>
                  <a:srgbClr val="000000"/>
                </a:solidFill>
                <a:latin typeface="Acherus Grotesque"/>
              </a:rPr>
              <a:t>Deyince aklınıza ne geliyor?</a:t>
            </a:r>
            <a:endParaRPr lang="en-US" sz="5313" dirty="0">
              <a:solidFill>
                <a:srgbClr val="000000"/>
              </a:solidFill>
              <a:latin typeface="Acherus Grotesque"/>
            </a:endParaRPr>
          </a:p>
        </p:txBody>
      </p:sp>
      <p:sp>
        <p:nvSpPr>
          <p:cNvPr id="6" name="Alt Başlık 2">
            <a:extLst>
              <a:ext uri="{FF2B5EF4-FFF2-40B4-BE49-F238E27FC236}">
                <a16:creationId xmlns:a16="http://schemas.microsoft.com/office/drawing/2014/main" id="{8A2647D8-392B-476A-9BD5-D1154B215E2D}"/>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7" name="Resim 6">
            <a:extLst>
              <a:ext uri="{FF2B5EF4-FFF2-40B4-BE49-F238E27FC236}">
                <a16:creationId xmlns:a16="http://schemas.microsoft.com/office/drawing/2014/main" id="{ACBC8777-1A10-47C3-B4CD-B2AA506A4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sp>
        <p:nvSpPr>
          <p:cNvPr id="8" name="Ok: Köşeli Çift Ayraç 7">
            <a:extLst>
              <a:ext uri="{FF2B5EF4-FFF2-40B4-BE49-F238E27FC236}">
                <a16:creationId xmlns:a16="http://schemas.microsoft.com/office/drawing/2014/main" id="{9FCD4B8D-FF11-4992-9656-20EC5E391DF1}"/>
              </a:ext>
            </a:extLst>
          </p:cNvPr>
          <p:cNvSpPr/>
          <p:nvPr/>
        </p:nvSpPr>
        <p:spPr>
          <a:xfrm>
            <a:off x="5545933" y="7100086"/>
            <a:ext cx="2284901" cy="1681222"/>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solidFill>
                <a:schemeClr val="tx1"/>
              </a:solidFill>
            </a:endParaRPr>
          </a:p>
        </p:txBody>
      </p:sp>
      <p:pic>
        <p:nvPicPr>
          <p:cNvPr id="10" name="Resim 9">
            <a:extLst>
              <a:ext uri="{FF2B5EF4-FFF2-40B4-BE49-F238E27FC236}">
                <a16:creationId xmlns:a16="http://schemas.microsoft.com/office/drawing/2014/main" id="{5FAE9731-173C-487A-96C6-E419883DB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672227"/>
            <a:ext cx="4620072" cy="5814840"/>
          </a:xfrm>
          <a:prstGeom prst="rect">
            <a:avLst/>
          </a:prstGeom>
        </p:spPr>
      </p:pic>
    </p:spTree>
    <p:extLst>
      <p:ext uri="{BB962C8B-B14F-4D97-AF65-F5344CB8AC3E}">
        <p14:creationId xmlns:p14="http://schemas.microsoft.com/office/powerpoint/2010/main" val="289658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0679A4F-39A5-4EBB-A9B3-2ED0080A0352}"/>
              </a:ext>
            </a:extLst>
          </p:cNvPr>
          <p:cNvSpPr txBox="1"/>
          <p:nvPr/>
        </p:nvSpPr>
        <p:spPr>
          <a:xfrm>
            <a:off x="914400" y="1333500"/>
            <a:ext cx="16764000" cy="2554545"/>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(Rahat, huzurlu, güvende, sevgi dolu, mutlu vs.)</a:t>
            </a:r>
          </a:p>
          <a:p>
            <a:r>
              <a:rPr lang="tr-TR" sz="3200" dirty="0">
                <a:latin typeface="Times New Roman" panose="02020603050405020304" pitchFamily="18" charset="0"/>
                <a:cs typeface="Times New Roman" panose="02020603050405020304" pitchFamily="18" charset="0"/>
              </a:rPr>
              <a:t>Bu tarza sahip olan kişiler çatışma yaşayınca ‘’Karşımdaki mutlu olsun yeter:’’ diye düşünür. Kendi isteklerinden vazgeçer.’’ Amaçlarımdan vazgeçiyorum, yeter ki beni sevsin’’ mantığı vardır. </a:t>
            </a:r>
            <a:r>
              <a:rPr lang="tr-TR" sz="3200" b="1" dirty="0">
                <a:latin typeface="Times New Roman" panose="02020603050405020304" pitchFamily="18" charset="0"/>
                <a:cs typeface="Times New Roman" panose="02020603050405020304" pitchFamily="18" charset="0"/>
              </a:rPr>
              <a:t>Kazan-kaybet</a:t>
            </a:r>
            <a:r>
              <a:rPr lang="tr-TR" sz="3200" dirty="0">
                <a:latin typeface="Times New Roman" panose="02020603050405020304" pitchFamily="18" charset="0"/>
                <a:cs typeface="Times New Roman" panose="02020603050405020304" pitchFamily="18" charset="0"/>
              </a:rPr>
              <a:t> yöntemidir.</a:t>
            </a:r>
          </a:p>
          <a:p>
            <a:endParaRPr lang="tr-TR" sz="3200" dirty="0">
              <a:latin typeface="Times New Roman" panose="02020603050405020304" pitchFamily="18" charset="0"/>
              <a:cs typeface="Times New Roman" panose="02020603050405020304" pitchFamily="18" charset="0"/>
            </a:endParaRPr>
          </a:p>
        </p:txBody>
      </p:sp>
      <p:sp>
        <p:nvSpPr>
          <p:cNvPr id="4" name="Alt Başlık 2">
            <a:extLst>
              <a:ext uri="{FF2B5EF4-FFF2-40B4-BE49-F238E27FC236}">
                <a16:creationId xmlns:a16="http://schemas.microsoft.com/office/drawing/2014/main" id="{3EC9B0CD-3B63-4257-92BD-A01D4F65D721}"/>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5" name="Resim 4">
            <a:extLst>
              <a:ext uri="{FF2B5EF4-FFF2-40B4-BE49-F238E27FC236}">
                <a16:creationId xmlns:a16="http://schemas.microsoft.com/office/drawing/2014/main" id="{059A3D3F-5FE5-4BDC-AF26-A9EE454F3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pic>
        <p:nvPicPr>
          <p:cNvPr id="6" name="Resim 5">
            <a:extLst>
              <a:ext uri="{FF2B5EF4-FFF2-40B4-BE49-F238E27FC236}">
                <a16:creationId xmlns:a16="http://schemas.microsoft.com/office/drawing/2014/main" id="{10ED7995-694E-47B5-8511-A5E6E7EA1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1451" y="8993613"/>
            <a:ext cx="1428949" cy="1428949"/>
          </a:xfrm>
          <a:prstGeom prst="rect">
            <a:avLst/>
          </a:prstGeom>
        </p:spPr>
      </p:pic>
      <p:pic>
        <p:nvPicPr>
          <p:cNvPr id="7" name="Resim 6">
            <a:extLst>
              <a:ext uri="{FF2B5EF4-FFF2-40B4-BE49-F238E27FC236}">
                <a16:creationId xmlns:a16="http://schemas.microsoft.com/office/drawing/2014/main" id="{FA7843CE-B641-4BB4-B313-977FF005AF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000500"/>
            <a:ext cx="3657600" cy="4603469"/>
          </a:xfrm>
          <a:prstGeom prst="rect">
            <a:avLst/>
          </a:prstGeom>
        </p:spPr>
      </p:pic>
    </p:spTree>
    <p:extLst>
      <p:ext uri="{BB962C8B-B14F-4D97-AF65-F5344CB8AC3E}">
        <p14:creationId xmlns:p14="http://schemas.microsoft.com/office/powerpoint/2010/main" val="389115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6053" y="451851"/>
            <a:ext cx="6712398" cy="3132464"/>
          </a:xfrm>
          <a:prstGeom prst="rect">
            <a:avLst/>
          </a:prstGeom>
        </p:spPr>
        <p:txBody>
          <a:bodyPr lIns="0" tIns="0" rIns="0" bIns="0" rtlCol="0" anchor="t">
            <a:spAutoFit/>
          </a:bodyPr>
          <a:lstStyle/>
          <a:p>
            <a:pPr algn="ctr">
              <a:lnSpc>
                <a:spcPts val="12418"/>
              </a:lnSpc>
              <a:spcBef>
                <a:spcPct val="0"/>
              </a:spcBef>
            </a:pPr>
            <a:endParaRPr lang="en-US" sz="8870" dirty="0">
              <a:solidFill>
                <a:srgbClr val="000000"/>
              </a:solidFill>
              <a:latin typeface="Acherus Grotesque"/>
            </a:endParaRPr>
          </a:p>
          <a:p>
            <a:pPr algn="ctr">
              <a:lnSpc>
                <a:spcPts val="12418"/>
              </a:lnSpc>
              <a:spcBef>
                <a:spcPct val="0"/>
              </a:spcBef>
            </a:pPr>
            <a:r>
              <a:rPr lang="en-US" sz="8870" dirty="0" err="1">
                <a:solidFill>
                  <a:srgbClr val="000000"/>
                </a:solidFill>
                <a:latin typeface="Acherus Grotesque"/>
              </a:rPr>
              <a:t>Tilki</a:t>
            </a:r>
            <a:endParaRPr lang="en-US" sz="8870" dirty="0">
              <a:solidFill>
                <a:srgbClr val="000000"/>
              </a:solidFill>
              <a:latin typeface="Acherus Grotesque"/>
            </a:endParaRPr>
          </a:p>
        </p:txBody>
      </p:sp>
      <p:sp>
        <p:nvSpPr>
          <p:cNvPr id="3" name="TextBox 3"/>
          <p:cNvSpPr txBox="1"/>
          <p:nvPr/>
        </p:nvSpPr>
        <p:spPr>
          <a:xfrm>
            <a:off x="582552" y="7429500"/>
            <a:ext cx="17122895" cy="872996"/>
          </a:xfrm>
          <a:prstGeom prst="rect">
            <a:avLst/>
          </a:prstGeom>
        </p:spPr>
        <p:txBody>
          <a:bodyPr lIns="0" tIns="0" rIns="0" bIns="0" rtlCol="0" anchor="t">
            <a:spAutoFit/>
          </a:bodyPr>
          <a:lstStyle/>
          <a:p>
            <a:pPr>
              <a:lnSpc>
                <a:spcPts val="7204"/>
              </a:lnSpc>
              <a:spcBef>
                <a:spcPct val="0"/>
              </a:spcBef>
            </a:pPr>
            <a:r>
              <a:rPr lang="tr-TR" sz="5145" dirty="0">
                <a:solidFill>
                  <a:srgbClr val="000000"/>
                </a:solidFill>
                <a:latin typeface="Acherus Grotesque"/>
              </a:rPr>
              <a:t>Deyince aklınıza ne geliyor?</a:t>
            </a:r>
            <a:endParaRPr lang="en-US" sz="5145" dirty="0">
              <a:solidFill>
                <a:srgbClr val="000000"/>
              </a:solidFill>
              <a:latin typeface="Acherus Grotesque"/>
            </a:endParaRPr>
          </a:p>
        </p:txBody>
      </p:sp>
      <p:sp>
        <p:nvSpPr>
          <p:cNvPr id="6" name="Alt Başlık 2">
            <a:extLst>
              <a:ext uri="{FF2B5EF4-FFF2-40B4-BE49-F238E27FC236}">
                <a16:creationId xmlns:a16="http://schemas.microsoft.com/office/drawing/2014/main" id="{9743EDC8-C92F-45A5-B8B9-AD3BD82BDFE6}"/>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7" name="Resim 6">
            <a:extLst>
              <a:ext uri="{FF2B5EF4-FFF2-40B4-BE49-F238E27FC236}">
                <a16:creationId xmlns:a16="http://schemas.microsoft.com/office/drawing/2014/main" id="{9B509498-0BB2-41F4-8C18-BC37C03E5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sp>
        <p:nvSpPr>
          <p:cNvPr id="8" name="Ok: Sola Bükülü 7">
            <a:extLst>
              <a:ext uri="{FF2B5EF4-FFF2-40B4-BE49-F238E27FC236}">
                <a16:creationId xmlns:a16="http://schemas.microsoft.com/office/drawing/2014/main" id="{16304450-63AC-44D1-B77D-38D8059F2CCB}"/>
              </a:ext>
            </a:extLst>
          </p:cNvPr>
          <p:cNvSpPr/>
          <p:nvPr/>
        </p:nvSpPr>
        <p:spPr>
          <a:xfrm>
            <a:off x="4002252" y="3729809"/>
            <a:ext cx="1905000" cy="3132464"/>
          </a:xfrm>
          <a:prstGeom prst="curved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solidFill>
                <a:schemeClr val="tx1"/>
              </a:solidFill>
            </a:endParaRPr>
          </a:p>
        </p:txBody>
      </p:sp>
      <p:pic>
        <p:nvPicPr>
          <p:cNvPr id="9" name="Resim 8">
            <a:extLst>
              <a:ext uri="{FF2B5EF4-FFF2-40B4-BE49-F238E27FC236}">
                <a16:creationId xmlns:a16="http://schemas.microsoft.com/office/drawing/2014/main" id="{D3D76EAA-0229-4705-A579-001D78EDF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889" y="1475261"/>
            <a:ext cx="9906000" cy="5387012"/>
          </a:xfrm>
          <a:prstGeom prst="rect">
            <a:avLst/>
          </a:prstGeom>
        </p:spPr>
      </p:pic>
    </p:spTree>
    <p:extLst>
      <p:ext uri="{BB962C8B-B14F-4D97-AF65-F5344CB8AC3E}">
        <p14:creationId xmlns:p14="http://schemas.microsoft.com/office/powerpoint/2010/main" val="1181247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8DD0A6-A057-4B77-83ED-2788D86DD155}"/>
              </a:ext>
            </a:extLst>
          </p:cNvPr>
          <p:cNvSpPr txBox="1"/>
          <p:nvPr/>
        </p:nvSpPr>
        <p:spPr>
          <a:xfrm>
            <a:off x="0" y="876300"/>
            <a:ext cx="18059400" cy="2554545"/>
          </a:xfrm>
          <a:prstGeom prst="rect">
            <a:avLst/>
          </a:prstGeom>
          <a:noFill/>
        </p:spPr>
        <p:txBody>
          <a:bodyPr wrap="square" rtlCol="0">
            <a:spAutoFit/>
          </a:bodyPr>
          <a:lstStyle/>
          <a:p>
            <a:r>
              <a:rPr lang="tr-TR" sz="4000" dirty="0">
                <a:latin typeface="Times New Roman" panose="02020603050405020304" pitchFamily="18" charset="0"/>
                <a:cs typeface="Times New Roman" panose="02020603050405020304" pitchFamily="18" charset="0"/>
              </a:rPr>
              <a:t>(Kurnaz, planlı, çıkarlarını koruyan, orta yollu hareket edebilen, işbirlikçi vs.)</a:t>
            </a:r>
          </a:p>
          <a:p>
            <a:r>
              <a:rPr lang="tr-TR" sz="4000" dirty="0">
                <a:latin typeface="Times New Roman" panose="02020603050405020304" pitchFamily="18" charset="0"/>
                <a:cs typeface="Times New Roman" panose="02020603050405020304" pitchFamily="18" charset="0"/>
              </a:rPr>
              <a:t>Tilki tarzını benimseyen kişiler biraz kendi amaçlarından vazgeçer biraz da karşının amaçlarından vazgeçmesini ister. İki taraf için orta yol bulunmaya çalışır. Tam olarak tatmin olunmasa da sorun çözülür. </a:t>
            </a:r>
            <a:r>
              <a:rPr lang="tr-TR" sz="4000" b="1" dirty="0">
                <a:latin typeface="Times New Roman" panose="02020603050405020304" pitchFamily="18" charset="0"/>
                <a:cs typeface="Times New Roman" panose="02020603050405020304" pitchFamily="18" charset="0"/>
              </a:rPr>
              <a:t>Kazan-kazan</a:t>
            </a:r>
            <a:r>
              <a:rPr lang="tr-TR" sz="4000" dirty="0">
                <a:latin typeface="Times New Roman" panose="02020603050405020304" pitchFamily="18" charset="0"/>
                <a:cs typeface="Times New Roman" panose="02020603050405020304" pitchFamily="18" charset="0"/>
              </a:rPr>
              <a:t> yöntemidir</a:t>
            </a:r>
          </a:p>
        </p:txBody>
      </p:sp>
      <p:sp>
        <p:nvSpPr>
          <p:cNvPr id="4" name="Alt Başlık 2">
            <a:extLst>
              <a:ext uri="{FF2B5EF4-FFF2-40B4-BE49-F238E27FC236}">
                <a16:creationId xmlns:a16="http://schemas.microsoft.com/office/drawing/2014/main" id="{FFF7841C-DD4D-47AC-B3D9-1E734A5D3292}"/>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5" name="Resim 4">
            <a:extLst>
              <a:ext uri="{FF2B5EF4-FFF2-40B4-BE49-F238E27FC236}">
                <a16:creationId xmlns:a16="http://schemas.microsoft.com/office/drawing/2014/main" id="{0D23C648-3F11-470A-BBB3-8DF061E67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pic>
        <p:nvPicPr>
          <p:cNvPr id="7" name="Resim 6">
            <a:extLst>
              <a:ext uri="{FF2B5EF4-FFF2-40B4-BE49-F238E27FC236}">
                <a16:creationId xmlns:a16="http://schemas.microsoft.com/office/drawing/2014/main" id="{D17B4B57-D2B0-4FE5-BADF-E93147806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5024485"/>
            <a:ext cx="4092566" cy="3539430"/>
          </a:xfrm>
          <a:prstGeom prst="rect">
            <a:avLst/>
          </a:prstGeom>
        </p:spPr>
      </p:pic>
    </p:spTree>
    <p:extLst>
      <p:ext uri="{BB962C8B-B14F-4D97-AF65-F5344CB8AC3E}">
        <p14:creationId xmlns:p14="http://schemas.microsoft.com/office/powerpoint/2010/main" val="131671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0349" y="6134100"/>
            <a:ext cx="4491651" cy="2704554"/>
          </a:xfrm>
          <a:prstGeom prst="rect">
            <a:avLst/>
          </a:prstGeom>
        </p:spPr>
        <p:txBody>
          <a:bodyPr lIns="0" tIns="0" rIns="0" bIns="0" rtlCol="0" anchor="t">
            <a:spAutoFit/>
          </a:bodyPr>
          <a:lstStyle/>
          <a:p>
            <a:pPr algn="ctr">
              <a:lnSpc>
                <a:spcPts val="10710"/>
              </a:lnSpc>
              <a:spcBef>
                <a:spcPct val="0"/>
              </a:spcBef>
            </a:pPr>
            <a:endParaRPr lang="en-US" sz="7650" dirty="0">
              <a:solidFill>
                <a:srgbClr val="000000"/>
              </a:solidFill>
              <a:latin typeface="Acherus Grotesque"/>
            </a:endParaRPr>
          </a:p>
          <a:p>
            <a:pPr algn="ctr">
              <a:lnSpc>
                <a:spcPts val="10710"/>
              </a:lnSpc>
              <a:spcBef>
                <a:spcPct val="0"/>
              </a:spcBef>
            </a:pPr>
            <a:r>
              <a:rPr lang="en-US" sz="7650" dirty="0" err="1">
                <a:solidFill>
                  <a:srgbClr val="000000"/>
                </a:solidFill>
                <a:latin typeface="Acherus Grotesque"/>
              </a:rPr>
              <a:t>Baykuş</a:t>
            </a:r>
            <a:endParaRPr lang="en-US" sz="7650" dirty="0">
              <a:solidFill>
                <a:srgbClr val="000000"/>
              </a:solidFill>
              <a:latin typeface="Acherus Grotesque"/>
            </a:endParaRPr>
          </a:p>
        </p:txBody>
      </p:sp>
      <p:sp>
        <p:nvSpPr>
          <p:cNvPr id="3" name="TextBox 3"/>
          <p:cNvSpPr txBox="1"/>
          <p:nvPr/>
        </p:nvSpPr>
        <p:spPr>
          <a:xfrm>
            <a:off x="8615656" y="7949447"/>
            <a:ext cx="9367359" cy="800155"/>
          </a:xfrm>
          <a:prstGeom prst="rect">
            <a:avLst/>
          </a:prstGeom>
        </p:spPr>
        <p:txBody>
          <a:bodyPr lIns="0" tIns="0" rIns="0" bIns="0" rtlCol="0" anchor="t">
            <a:spAutoFit/>
          </a:bodyPr>
          <a:lstStyle/>
          <a:p>
            <a:pPr>
              <a:lnSpc>
                <a:spcPts val="6600"/>
              </a:lnSpc>
              <a:spcBef>
                <a:spcPct val="0"/>
              </a:spcBef>
            </a:pPr>
            <a:r>
              <a:rPr lang="tr-TR" sz="4714" dirty="0">
                <a:solidFill>
                  <a:srgbClr val="000000"/>
                </a:solidFill>
                <a:latin typeface="Acherus Grotesque"/>
              </a:rPr>
              <a:t>Deyince aklınıza ne geliyor?</a:t>
            </a:r>
            <a:endParaRPr lang="en-US" sz="4714" dirty="0">
              <a:solidFill>
                <a:srgbClr val="000000"/>
              </a:solidFill>
              <a:latin typeface="Acherus Grotesque"/>
            </a:endParaRPr>
          </a:p>
        </p:txBody>
      </p:sp>
      <p:sp>
        <p:nvSpPr>
          <p:cNvPr id="6" name="Alt Başlık 2">
            <a:extLst>
              <a:ext uri="{FF2B5EF4-FFF2-40B4-BE49-F238E27FC236}">
                <a16:creationId xmlns:a16="http://schemas.microsoft.com/office/drawing/2014/main" id="{90E07CBE-44FB-4F97-A61F-93E1421F5A65}"/>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7" name="Resim 6">
            <a:extLst>
              <a:ext uri="{FF2B5EF4-FFF2-40B4-BE49-F238E27FC236}">
                <a16:creationId xmlns:a16="http://schemas.microsoft.com/office/drawing/2014/main" id="{3291C1A5-1BF4-4500-A576-937382220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sp>
        <p:nvSpPr>
          <p:cNvPr id="8" name="Ok: Şeritli Sağ 7">
            <a:extLst>
              <a:ext uri="{FF2B5EF4-FFF2-40B4-BE49-F238E27FC236}">
                <a16:creationId xmlns:a16="http://schemas.microsoft.com/office/drawing/2014/main" id="{8C1B17F9-45D6-4BD5-918C-4FD49BF65F49}"/>
              </a:ext>
            </a:extLst>
          </p:cNvPr>
          <p:cNvSpPr/>
          <p:nvPr/>
        </p:nvSpPr>
        <p:spPr>
          <a:xfrm>
            <a:off x="4762000" y="7429500"/>
            <a:ext cx="3162800" cy="140915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8676FD57-10CC-423A-A31A-0FB06B582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925116"/>
            <a:ext cx="6216049" cy="5856684"/>
          </a:xfrm>
          <a:prstGeom prst="rect">
            <a:avLst/>
          </a:prstGeom>
        </p:spPr>
      </p:pic>
    </p:spTree>
    <p:extLst>
      <p:ext uri="{BB962C8B-B14F-4D97-AF65-F5344CB8AC3E}">
        <p14:creationId xmlns:p14="http://schemas.microsoft.com/office/powerpoint/2010/main" val="1310362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A014982-3836-4ED0-AEB9-11D130EB7C75}"/>
              </a:ext>
            </a:extLst>
          </p:cNvPr>
          <p:cNvSpPr txBox="1"/>
          <p:nvPr/>
        </p:nvSpPr>
        <p:spPr>
          <a:xfrm>
            <a:off x="990600" y="619185"/>
            <a:ext cx="16687800" cy="3662541"/>
          </a:xfrm>
          <a:prstGeom prst="rect">
            <a:avLst/>
          </a:prstGeom>
          <a:noFill/>
        </p:spPr>
        <p:txBody>
          <a:bodyPr wrap="square" rtlCol="0">
            <a:spAutoFit/>
          </a:bodyPr>
          <a:lstStyle/>
          <a:p>
            <a:r>
              <a:rPr lang="tr-TR" sz="4000" dirty="0">
                <a:latin typeface="Times New Roman" panose="02020603050405020304" pitchFamily="18" charset="0"/>
                <a:cs typeface="Times New Roman" panose="02020603050405020304" pitchFamily="18" charset="0"/>
              </a:rPr>
              <a:t>(Bilge, sesleri iyi işiten, görüş açısı geniş, zeki, koruyucu </a:t>
            </a:r>
            <a:r>
              <a:rPr lang="tr-TR" sz="4000" dirty="0" err="1">
                <a:latin typeface="Times New Roman" panose="02020603050405020304" pitchFamily="18" charset="0"/>
                <a:cs typeface="Times New Roman" panose="02020603050405020304" pitchFamily="18" charset="0"/>
              </a:rPr>
              <a:t>vs.özelliklere</a:t>
            </a:r>
            <a:r>
              <a:rPr lang="tr-TR" sz="4000" dirty="0">
                <a:latin typeface="Times New Roman" panose="02020603050405020304" pitchFamily="18" charset="0"/>
                <a:cs typeface="Times New Roman" panose="02020603050405020304" pitchFamily="18" charset="0"/>
              </a:rPr>
              <a:t> sahiptir.)</a:t>
            </a:r>
          </a:p>
          <a:p>
            <a:r>
              <a:rPr lang="tr-TR" sz="4000" dirty="0">
                <a:latin typeface="Times New Roman" panose="02020603050405020304" pitchFamily="18" charset="0"/>
                <a:cs typeface="Times New Roman" panose="02020603050405020304" pitchFamily="18" charset="0"/>
              </a:rPr>
              <a:t>Her iki taraf da amaçlarından vazgeçmeden, iki tarafın da isteğinin karşılandığı çatışma çözme yöntemidir. Taraflar hem sorunu çözer hem tatmin olur hem de amaçlarına ulaşmış olur. Büyük bir olgunluk gerekir bu yöntem için. </a:t>
            </a:r>
            <a:r>
              <a:rPr lang="tr-TR" sz="4000" b="1" dirty="0">
                <a:latin typeface="Times New Roman" panose="02020603050405020304" pitchFamily="18" charset="0"/>
                <a:cs typeface="Times New Roman" panose="02020603050405020304" pitchFamily="18" charset="0"/>
              </a:rPr>
              <a:t>Kazan-kazan</a:t>
            </a:r>
            <a:r>
              <a:rPr lang="tr-TR" sz="4000" dirty="0">
                <a:latin typeface="Times New Roman" panose="02020603050405020304" pitchFamily="18" charset="0"/>
                <a:cs typeface="Times New Roman" panose="02020603050405020304" pitchFamily="18" charset="0"/>
              </a:rPr>
              <a:t> yöntemidir.</a:t>
            </a:r>
          </a:p>
          <a:p>
            <a:endParaRPr lang="tr-TR" sz="3200" dirty="0">
              <a:latin typeface="Times New Roman" panose="02020603050405020304" pitchFamily="18" charset="0"/>
              <a:cs typeface="Times New Roman" panose="02020603050405020304" pitchFamily="18" charset="0"/>
            </a:endParaRPr>
          </a:p>
        </p:txBody>
      </p:sp>
      <p:sp>
        <p:nvSpPr>
          <p:cNvPr id="4" name="Alt Başlık 2">
            <a:extLst>
              <a:ext uri="{FF2B5EF4-FFF2-40B4-BE49-F238E27FC236}">
                <a16:creationId xmlns:a16="http://schemas.microsoft.com/office/drawing/2014/main" id="{6FC08120-3739-4F9B-9579-9239B65CA142}"/>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5" name="Resim 4">
            <a:extLst>
              <a:ext uri="{FF2B5EF4-FFF2-40B4-BE49-F238E27FC236}">
                <a16:creationId xmlns:a16="http://schemas.microsoft.com/office/drawing/2014/main" id="{3D5ED5BF-2F92-4380-BCDB-2FB1760C5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pic>
        <p:nvPicPr>
          <p:cNvPr id="6" name="Resim 5">
            <a:extLst>
              <a:ext uri="{FF2B5EF4-FFF2-40B4-BE49-F238E27FC236}">
                <a16:creationId xmlns:a16="http://schemas.microsoft.com/office/drawing/2014/main" id="{0B7D789B-C93F-43F6-9347-6318E359D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818" y="3315986"/>
            <a:ext cx="6216049" cy="5856684"/>
          </a:xfrm>
          <a:prstGeom prst="rect">
            <a:avLst/>
          </a:prstGeom>
        </p:spPr>
      </p:pic>
    </p:spTree>
    <p:extLst>
      <p:ext uri="{BB962C8B-B14F-4D97-AF65-F5344CB8AC3E}">
        <p14:creationId xmlns:p14="http://schemas.microsoft.com/office/powerpoint/2010/main" val="4006727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876300"/>
            <a:ext cx="9829800" cy="7014869"/>
          </a:xfrm>
          <a:prstGeom prst="rect">
            <a:avLst/>
          </a:prstGeom>
        </p:spPr>
        <p:txBody>
          <a:bodyPr wrap="square" lIns="0" tIns="0" rIns="0" bIns="0" rtlCol="0" anchor="t">
            <a:spAutoFit/>
          </a:bodyPr>
          <a:lstStyle/>
          <a:p>
            <a:pPr>
              <a:lnSpc>
                <a:spcPts val="5506"/>
              </a:lnSpc>
              <a:spcBef>
                <a:spcPct val="0"/>
              </a:spcBef>
            </a:pPr>
            <a:r>
              <a:rPr lang="tr-TR" sz="3933" dirty="0">
                <a:solidFill>
                  <a:srgbClr val="000000"/>
                </a:solidFill>
                <a:latin typeface="Acherus Grotesque"/>
              </a:rPr>
              <a:t>Ç</a:t>
            </a:r>
            <a:r>
              <a:rPr lang="en-US" sz="3933" dirty="0" err="1">
                <a:solidFill>
                  <a:srgbClr val="000000"/>
                </a:solidFill>
                <a:latin typeface="Acherus Grotesque"/>
              </a:rPr>
              <a:t>atışma</a:t>
            </a:r>
            <a:r>
              <a:rPr lang="en-US" sz="3933" dirty="0">
                <a:solidFill>
                  <a:srgbClr val="000000"/>
                </a:solidFill>
                <a:latin typeface="Acherus Grotesque"/>
              </a:rPr>
              <a:t> </a:t>
            </a:r>
            <a:r>
              <a:rPr lang="en-US" sz="3933" dirty="0" err="1">
                <a:solidFill>
                  <a:srgbClr val="000000"/>
                </a:solidFill>
                <a:latin typeface="Acherus Grotesque"/>
              </a:rPr>
              <a:t>çözme</a:t>
            </a:r>
            <a:r>
              <a:rPr lang="en-US" sz="3933" dirty="0">
                <a:solidFill>
                  <a:srgbClr val="000000"/>
                </a:solidFill>
                <a:latin typeface="Acherus Grotesque"/>
              </a:rPr>
              <a:t> </a:t>
            </a:r>
            <a:r>
              <a:rPr lang="en-US" sz="3933" dirty="0" err="1">
                <a:solidFill>
                  <a:srgbClr val="000000"/>
                </a:solidFill>
                <a:latin typeface="Acherus Grotesque"/>
              </a:rPr>
              <a:t>taktiklerinin</a:t>
            </a:r>
            <a:r>
              <a:rPr lang="en-US" sz="3933" dirty="0">
                <a:solidFill>
                  <a:srgbClr val="000000"/>
                </a:solidFill>
                <a:latin typeface="Acherus Grotesque"/>
              </a:rPr>
              <a:t> </a:t>
            </a:r>
            <a:r>
              <a:rPr lang="en-US" sz="3933" dirty="0" err="1">
                <a:solidFill>
                  <a:srgbClr val="000000"/>
                </a:solidFill>
                <a:latin typeface="Acherus Grotesque"/>
              </a:rPr>
              <a:t>hepsi</a:t>
            </a:r>
            <a:r>
              <a:rPr lang="en-US" sz="3933" dirty="0">
                <a:solidFill>
                  <a:srgbClr val="000000"/>
                </a:solidFill>
                <a:latin typeface="Acherus Grotesque"/>
              </a:rPr>
              <a:t> </a:t>
            </a:r>
            <a:r>
              <a:rPr lang="en-US" sz="3933" dirty="0" err="1">
                <a:solidFill>
                  <a:srgbClr val="000000"/>
                </a:solidFill>
                <a:latin typeface="Acherus Grotesque"/>
              </a:rPr>
              <a:t>yeri</a:t>
            </a:r>
            <a:r>
              <a:rPr lang="en-US" sz="3933" dirty="0">
                <a:solidFill>
                  <a:srgbClr val="000000"/>
                </a:solidFill>
                <a:latin typeface="Acherus Grotesque"/>
              </a:rPr>
              <a:t> </a:t>
            </a:r>
            <a:r>
              <a:rPr lang="en-US" sz="3933" dirty="0" err="1">
                <a:solidFill>
                  <a:srgbClr val="000000"/>
                </a:solidFill>
                <a:latin typeface="Acherus Grotesque"/>
              </a:rPr>
              <a:t>geldikçe</a:t>
            </a:r>
            <a:r>
              <a:rPr lang="en-US" sz="3933" dirty="0">
                <a:solidFill>
                  <a:srgbClr val="000000"/>
                </a:solidFill>
                <a:latin typeface="Acherus Grotesque"/>
              </a:rPr>
              <a:t> </a:t>
            </a:r>
            <a:r>
              <a:rPr lang="en-US" sz="3933" dirty="0" err="1">
                <a:solidFill>
                  <a:srgbClr val="000000"/>
                </a:solidFill>
                <a:latin typeface="Acherus Grotesque"/>
              </a:rPr>
              <a:t>kullanılmaktadır</a:t>
            </a:r>
            <a:r>
              <a:rPr lang="en-US" sz="3933" dirty="0">
                <a:solidFill>
                  <a:srgbClr val="000000"/>
                </a:solidFill>
                <a:latin typeface="Acherus Grotesque"/>
              </a:rPr>
              <a:t>. </a:t>
            </a:r>
            <a:r>
              <a:rPr lang="en-US" sz="3933" dirty="0" err="1">
                <a:solidFill>
                  <a:srgbClr val="000000"/>
                </a:solidFill>
                <a:latin typeface="Acherus Grotesque"/>
              </a:rPr>
              <a:t>Hepsinin</a:t>
            </a:r>
            <a:r>
              <a:rPr lang="en-US" sz="3933" dirty="0">
                <a:solidFill>
                  <a:srgbClr val="000000"/>
                </a:solidFill>
                <a:latin typeface="Acherus Grotesque"/>
              </a:rPr>
              <a:t> </a:t>
            </a:r>
            <a:r>
              <a:rPr lang="en-US" sz="3933" dirty="0" err="1">
                <a:solidFill>
                  <a:srgbClr val="000000"/>
                </a:solidFill>
                <a:latin typeface="Acherus Grotesque"/>
              </a:rPr>
              <a:t>anlamlı</a:t>
            </a:r>
            <a:r>
              <a:rPr lang="en-US" sz="3933" dirty="0">
                <a:solidFill>
                  <a:srgbClr val="000000"/>
                </a:solidFill>
                <a:latin typeface="Acherus Grotesque"/>
              </a:rPr>
              <a:t> </a:t>
            </a:r>
            <a:r>
              <a:rPr lang="en-US" sz="3933" dirty="0" err="1">
                <a:solidFill>
                  <a:srgbClr val="000000"/>
                </a:solidFill>
                <a:latin typeface="Acherus Grotesque"/>
              </a:rPr>
              <a:t>işlevleri</a:t>
            </a:r>
            <a:r>
              <a:rPr lang="en-US" sz="3933" dirty="0">
                <a:solidFill>
                  <a:srgbClr val="000000"/>
                </a:solidFill>
                <a:latin typeface="Acherus Grotesque"/>
              </a:rPr>
              <a:t> </a:t>
            </a:r>
            <a:r>
              <a:rPr lang="en-US" sz="3933" dirty="0" err="1">
                <a:solidFill>
                  <a:srgbClr val="000000"/>
                </a:solidFill>
                <a:latin typeface="Acherus Grotesque"/>
              </a:rPr>
              <a:t>vardır</a:t>
            </a:r>
            <a:r>
              <a:rPr lang="en-US" sz="3933" dirty="0">
                <a:solidFill>
                  <a:srgbClr val="000000"/>
                </a:solidFill>
                <a:latin typeface="Acherus Grotesque"/>
              </a:rPr>
              <a:t>.</a:t>
            </a:r>
            <a:r>
              <a:rPr lang="tr-TR" sz="3933" dirty="0">
                <a:solidFill>
                  <a:srgbClr val="000000"/>
                </a:solidFill>
                <a:latin typeface="Acherus Grotesque"/>
              </a:rPr>
              <a:t> </a:t>
            </a:r>
          </a:p>
          <a:p>
            <a:pPr>
              <a:lnSpc>
                <a:spcPts val="5506"/>
              </a:lnSpc>
              <a:spcBef>
                <a:spcPct val="0"/>
              </a:spcBef>
            </a:pPr>
            <a:endParaRPr lang="tr-TR" sz="3933" dirty="0">
              <a:solidFill>
                <a:srgbClr val="000000"/>
              </a:solidFill>
              <a:latin typeface="Acherus Grotesque"/>
            </a:endParaRPr>
          </a:p>
          <a:p>
            <a:pPr>
              <a:lnSpc>
                <a:spcPts val="5506"/>
              </a:lnSpc>
              <a:spcBef>
                <a:spcPct val="0"/>
              </a:spcBef>
            </a:pPr>
            <a:r>
              <a:rPr lang="en-US" sz="3933" dirty="0" err="1">
                <a:solidFill>
                  <a:srgbClr val="000000"/>
                </a:solidFill>
                <a:latin typeface="Acherus Grotesque"/>
              </a:rPr>
              <a:t>Ancak;uzlaşma</a:t>
            </a:r>
            <a:r>
              <a:rPr lang="en-US" sz="3933" dirty="0">
                <a:solidFill>
                  <a:srgbClr val="000000"/>
                </a:solidFill>
                <a:latin typeface="Acherus Grotesque"/>
              </a:rPr>
              <a:t> </a:t>
            </a:r>
            <a:r>
              <a:rPr lang="en-US" sz="3933" dirty="0" err="1">
                <a:solidFill>
                  <a:srgbClr val="000000"/>
                </a:solidFill>
                <a:latin typeface="Acherus Grotesque"/>
              </a:rPr>
              <a:t>ve</a:t>
            </a:r>
            <a:r>
              <a:rPr lang="en-US" sz="3933" dirty="0">
                <a:solidFill>
                  <a:srgbClr val="000000"/>
                </a:solidFill>
                <a:latin typeface="Acherus Grotesque"/>
              </a:rPr>
              <a:t> </a:t>
            </a:r>
            <a:r>
              <a:rPr lang="en-US" sz="3933" dirty="0" err="1">
                <a:solidFill>
                  <a:srgbClr val="000000"/>
                </a:solidFill>
                <a:latin typeface="Acherus Grotesque"/>
              </a:rPr>
              <a:t>yüzleşme</a:t>
            </a:r>
            <a:r>
              <a:rPr lang="en-US" sz="3933" dirty="0">
                <a:solidFill>
                  <a:srgbClr val="000000"/>
                </a:solidFill>
                <a:latin typeface="Acherus Grotesque"/>
              </a:rPr>
              <a:t> </a:t>
            </a:r>
            <a:r>
              <a:rPr lang="en-US" sz="3933" dirty="0" err="1">
                <a:solidFill>
                  <a:srgbClr val="000000"/>
                </a:solidFill>
                <a:latin typeface="Acherus Grotesque"/>
              </a:rPr>
              <a:t>taktikleri</a:t>
            </a:r>
            <a:r>
              <a:rPr lang="en-US" sz="3933" dirty="0">
                <a:solidFill>
                  <a:srgbClr val="000000"/>
                </a:solidFill>
                <a:latin typeface="Acherus Grotesque"/>
              </a:rPr>
              <a:t> </a:t>
            </a:r>
            <a:r>
              <a:rPr lang="en-US" sz="3933" dirty="0" err="1">
                <a:solidFill>
                  <a:srgbClr val="000000"/>
                </a:solidFill>
                <a:latin typeface="Acherus Grotesque"/>
              </a:rPr>
              <a:t>çatışma</a:t>
            </a:r>
            <a:r>
              <a:rPr lang="en-US" sz="3933" dirty="0">
                <a:solidFill>
                  <a:srgbClr val="000000"/>
                </a:solidFill>
                <a:latin typeface="Acherus Grotesque"/>
              </a:rPr>
              <a:t> </a:t>
            </a:r>
            <a:r>
              <a:rPr lang="en-US" sz="3933" dirty="0" err="1">
                <a:solidFill>
                  <a:srgbClr val="000000"/>
                </a:solidFill>
                <a:latin typeface="Acherus Grotesque"/>
              </a:rPr>
              <a:t>çözme</a:t>
            </a:r>
            <a:r>
              <a:rPr lang="en-US" sz="3933" dirty="0">
                <a:solidFill>
                  <a:srgbClr val="000000"/>
                </a:solidFill>
                <a:latin typeface="Acherus Grotesque"/>
              </a:rPr>
              <a:t> </a:t>
            </a:r>
            <a:r>
              <a:rPr lang="en-US" sz="3933" dirty="0" err="1">
                <a:solidFill>
                  <a:srgbClr val="000000"/>
                </a:solidFill>
                <a:latin typeface="Acherus Grotesque"/>
              </a:rPr>
              <a:t>becerisinde</a:t>
            </a:r>
            <a:r>
              <a:rPr lang="en-US" sz="3933" dirty="0">
                <a:solidFill>
                  <a:srgbClr val="000000"/>
                </a:solidFill>
                <a:latin typeface="Acherus Grotesque"/>
              </a:rPr>
              <a:t> </a:t>
            </a:r>
            <a:r>
              <a:rPr lang="en-US" sz="3933" dirty="0" err="1">
                <a:solidFill>
                  <a:srgbClr val="000000"/>
                </a:solidFill>
                <a:latin typeface="Acherus Grotesque"/>
              </a:rPr>
              <a:t>kullanılması</a:t>
            </a:r>
            <a:r>
              <a:rPr lang="en-US" sz="3933" dirty="0">
                <a:solidFill>
                  <a:srgbClr val="000000"/>
                </a:solidFill>
                <a:latin typeface="Acherus Grotesque"/>
              </a:rPr>
              <a:t> </a:t>
            </a:r>
            <a:r>
              <a:rPr lang="en-US" sz="3933" dirty="0" err="1">
                <a:solidFill>
                  <a:srgbClr val="000000"/>
                </a:solidFill>
                <a:latin typeface="Acherus Grotesque"/>
              </a:rPr>
              <a:t>gereken</a:t>
            </a:r>
            <a:r>
              <a:rPr lang="en-US" sz="3933" dirty="0">
                <a:solidFill>
                  <a:srgbClr val="000000"/>
                </a:solidFill>
                <a:latin typeface="Acherus Grotesque"/>
              </a:rPr>
              <a:t> </a:t>
            </a:r>
            <a:r>
              <a:rPr lang="en-US" sz="3933" dirty="0" err="1">
                <a:solidFill>
                  <a:srgbClr val="000000"/>
                </a:solidFill>
                <a:latin typeface="Acherus Grotesque"/>
              </a:rPr>
              <a:t>daha</a:t>
            </a:r>
            <a:r>
              <a:rPr lang="en-US" sz="3933" dirty="0">
                <a:solidFill>
                  <a:srgbClr val="000000"/>
                </a:solidFill>
                <a:latin typeface="Acherus Grotesque"/>
              </a:rPr>
              <a:t> </a:t>
            </a:r>
            <a:r>
              <a:rPr lang="en-US" sz="3933" dirty="0" err="1">
                <a:solidFill>
                  <a:srgbClr val="000000"/>
                </a:solidFill>
                <a:latin typeface="Acherus Grotesque"/>
              </a:rPr>
              <a:t>sağlıklı</a:t>
            </a:r>
            <a:r>
              <a:rPr lang="en-US" sz="3933" dirty="0">
                <a:solidFill>
                  <a:srgbClr val="000000"/>
                </a:solidFill>
                <a:latin typeface="Acherus Grotesque"/>
              </a:rPr>
              <a:t> </a:t>
            </a:r>
            <a:r>
              <a:rPr lang="en-US" sz="3933" dirty="0" err="1">
                <a:solidFill>
                  <a:srgbClr val="000000"/>
                </a:solidFill>
                <a:latin typeface="Acherus Grotesque"/>
              </a:rPr>
              <a:t>yollardır</a:t>
            </a:r>
            <a:r>
              <a:rPr lang="en-US" sz="3933" dirty="0">
                <a:solidFill>
                  <a:srgbClr val="000000"/>
                </a:solidFill>
                <a:latin typeface="Acherus Grotesque"/>
              </a:rPr>
              <a:t>. </a:t>
            </a:r>
            <a:endParaRPr lang="tr-TR" sz="3933" dirty="0">
              <a:solidFill>
                <a:srgbClr val="000000"/>
              </a:solidFill>
              <a:latin typeface="Acherus Grotesque"/>
            </a:endParaRPr>
          </a:p>
          <a:p>
            <a:pPr>
              <a:lnSpc>
                <a:spcPts val="5506"/>
              </a:lnSpc>
              <a:spcBef>
                <a:spcPct val="0"/>
              </a:spcBef>
            </a:pPr>
            <a:endParaRPr lang="tr-TR" sz="3933" dirty="0">
              <a:solidFill>
                <a:srgbClr val="000000"/>
              </a:solidFill>
              <a:latin typeface="Acherus Grotesque"/>
            </a:endParaRPr>
          </a:p>
          <a:p>
            <a:pPr>
              <a:lnSpc>
                <a:spcPts val="5506"/>
              </a:lnSpc>
              <a:spcBef>
                <a:spcPct val="0"/>
              </a:spcBef>
            </a:pPr>
            <a:r>
              <a:rPr lang="en-US" sz="3933" dirty="0">
                <a:solidFill>
                  <a:srgbClr val="000000"/>
                </a:solidFill>
                <a:latin typeface="Acherus Grotesque"/>
              </a:rPr>
              <a:t>Bu </a:t>
            </a:r>
            <a:r>
              <a:rPr lang="en-US" sz="3933" dirty="0" err="1">
                <a:solidFill>
                  <a:srgbClr val="000000"/>
                </a:solidFill>
                <a:latin typeface="Acherus Grotesque"/>
              </a:rPr>
              <a:t>şekilde</a:t>
            </a:r>
            <a:r>
              <a:rPr lang="en-US" sz="3933" dirty="0">
                <a:solidFill>
                  <a:srgbClr val="000000"/>
                </a:solidFill>
                <a:latin typeface="Acherus Grotesque"/>
              </a:rPr>
              <a:t>, </a:t>
            </a:r>
            <a:r>
              <a:rPr lang="en-US" sz="3933" dirty="0" err="1">
                <a:solidFill>
                  <a:srgbClr val="000000"/>
                </a:solidFill>
                <a:latin typeface="Acherus Grotesque"/>
              </a:rPr>
              <a:t>bireyler</a:t>
            </a:r>
            <a:r>
              <a:rPr lang="en-US" sz="3933" dirty="0">
                <a:solidFill>
                  <a:srgbClr val="000000"/>
                </a:solidFill>
                <a:latin typeface="Acherus Grotesque"/>
              </a:rPr>
              <a:t> </a:t>
            </a:r>
            <a:r>
              <a:rPr lang="en-US" sz="3933" dirty="0" err="1">
                <a:solidFill>
                  <a:srgbClr val="000000"/>
                </a:solidFill>
                <a:latin typeface="Acherus Grotesque"/>
              </a:rPr>
              <a:t>sonuçtan</a:t>
            </a:r>
            <a:r>
              <a:rPr lang="en-US" sz="3933" dirty="0">
                <a:solidFill>
                  <a:srgbClr val="000000"/>
                </a:solidFill>
                <a:latin typeface="Acherus Grotesque"/>
              </a:rPr>
              <a:t> </a:t>
            </a:r>
            <a:r>
              <a:rPr lang="en-US" sz="3933" dirty="0" err="1">
                <a:solidFill>
                  <a:srgbClr val="000000"/>
                </a:solidFill>
                <a:latin typeface="Acherus Grotesque"/>
              </a:rPr>
              <a:t>memnun</a:t>
            </a:r>
            <a:r>
              <a:rPr lang="en-US" sz="3933" dirty="0">
                <a:solidFill>
                  <a:srgbClr val="000000"/>
                </a:solidFill>
                <a:latin typeface="Acherus Grotesque"/>
              </a:rPr>
              <a:t> </a:t>
            </a:r>
            <a:r>
              <a:rPr lang="en-US" sz="3933" dirty="0" err="1">
                <a:solidFill>
                  <a:srgbClr val="000000"/>
                </a:solidFill>
                <a:latin typeface="Acherus Grotesque"/>
              </a:rPr>
              <a:t>olarak</a:t>
            </a:r>
            <a:r>
              <a:rPr lang="en-US" sz="3933" dirty="0">
                <a:solidFill>
                  <a:srgbClr val="000000"/>
                </a:solidFill>
                <a:latin typeface="Acherus Grotesque"/>
              </a:rPr>
              <a:t> </a:t>
            </a:r>
            <a:r>
              <a:rPr lang="en-US" sz="3933" dirty="0" err="1">
                <a:solidFill>
                  <a:srgbClr val="000000"/>
                </a:solidFill>
                <a:latin typeface="Acherus Grotesque"/>
              </a:rPr>
              <a:t>ayrılmaktadır</a:t>
            </a:r>
            <a:r>
              <a:rPr lang="en-US" sz="3933" dirty="0">
                <a:solidFill>
                  <a:srgbClr val="000000"/>
                </a:solidFill>
                <a:latin typeface="Acherus Grotesque"/>
              </a:rPr>
              <a:t>.</a:t>
            </a:r>
          </a:p>
        </p:txBody>
      </p:sp>
      <p:sp>
        <p:nvSpPr>
          <p:cNvPr id="8" name="Alt Başlık 2">
            <a:extLst>
              <a:ext uri="{FF2B5EF4-FFF2-40B4-BE49-F238E27FC236}">
                <a16:creationId xmlns:a16="http://schemas.microsoft.com/office/drawing/2014/main" id="{30B36A47-EA8A-474D-9C6D-31DCE2FFEB6E}"/>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9" name="Resim 8">
            <a:extLst>
              <a:ext uri="{FF2B5EF4-FFF2-40B4-BE49-F238E27FC236}">
                <a16:creationId xmlns:a16="http://schemas.microsoft.com/office/drawing/2014/main" id="{9F115F25-ED73-422A-B9DC-4ADF87C71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pic>
        <p:nvPicPr>
          <p:cNvPr id="11" name="Resim 10">
            <a:extLst>
              <a:ext uri="{FF2B5EF4-FFF2-40B4-BE49-F238E27FC236}">
                <a16:creationId xmlns:a16="http://schemas.microsoft.com/office/drawing/2014/main" id="{8418A0F8-7F33-48F3-A8C8-FDDB34EF56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421142" y="1517826"/>
            <a:ext cx="5410200" cy="5731816"/>
          </a:xfrm>
          <a:prstGeom prst="rect">
            <a:avLst/>
          </a:prstGeom>
        </p:spPr>
      </p:pic>
    </p:spTree>
    <p:extLst>
      <p:ext uri="{BB962C8B-B14F-4D97-AF65-F5344CB8AC3E}">
        <p14:creationId xmlns:p14="http://schemas.microsoft.com/office/powerpoint/2010/main" val="306182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C9A31C4-E670-4FF1-AD8C-57309EA3620F}"/>
              </a:ext>
            </a:extLst>
          </p:cNvPr>
          <p:cNvSpPr txBox="1"/>
          <p:nvPr/>
        </p:nvSpPr>
        <p:spPr>
          <a:xfrm>
            <a:off x="1943100" y="3619500"/>
            <a:ext cx="14401800" cy="4524315"/>
          </a:xfrm>
          <a:prstGeom prst="rect">
            <a:avLst/>
          </a:prstGeom>
          <a:noFill/>
        </p:spPr>
        <p:txBody>
          <a:bodyPr wrap="square" rtlCol="0">
            <a:spAutoFit/>
          </a:bodyPr>
          <a:lstStyle/>
          <a:p>
            <a:endParaRPr lang="tr-TR" sz="3200" dirty="0"/>
          </a:p>
          <a:p>
            <a:r>
              <a:rPr lang="tr-TR" sz="3200" b="1" dirty="0"/>
              <a:t>1. Durum: </a:t>
            </a:r>
            <a:r>
              <a:rPr lang="tr-TR" sz="3200" dirty="0"/>
              <a:t>Bayram’la Veysel okulun bahçesinde top oynamaktadırlar. Bir süre sonra hangisinin kaleci olacağı konusunda tartışmaya, hatta bir süre sonra itişip kakışmaya başlarlar. Onları bir süredir izleyen nöbetçi öğretmen gelir ve “Madem bir oyun kavga etmenize yol açıyor, o zaman siz de oynamayın” der ve toplarını alıp gider. </a:t>
            </a:r>
          </a:p>
          <a:p>
            <a:r>
              <a:rPr lang="tr-TR" sz="3200" dirty="0"/>
              <a:t> Bu çatışma hangi durumla son bulmuştur? </a:t>
            </a:r>
          </a:p>
          <a:p>
            <a:r>
              <a:rPr lang="tr-TR" sz="3200" dirty="0"/>
              <a:t> Sorunu nasıl çözebilirlerdi? </a:t>
            </a:r>
          </a:p>
          <a:p>
            <a:r>
              <a:rPr lang="tr-TR" sz="3200" dirty="0"/>
              <a:t>	</a:t>
            </a:r>
          </a:p>
          <a:p>
            <a:endParaRPr lang="tr-TR" sz="3200" dirty="0"/>
          </a:p>
        </p:txBody>
      </p:sp>
      <p:sp>
        <p:nvSpPr>
          <p:cNvPr id="3" name="Alt Başlık 2">
            <a:extLst>
              <a:ext uri="{FF2B5EF4-FFF2-40B4-BE49-F238E27FC236}">
                <a16:creationId xmlns:a16="http://schemas.microsoft.com/office/drawing/2014/main" id="{C0CA0C44-7C83-4524-8E3B-D43BDBDA2845}"/>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4" name="Resim 3">
            <a:extLst>
              <a:ext uri="{FF2B5EF4-FFF2-40B4-BE49-F238E27FC236}">
                <a16:creationId xmlns:a16="http://schemas.microsoft.com/office/drawing/2014/main" id="{48CF690B-6896-4FE6-9B4A-0F89F3ED7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spTree>
    <p:extLst>
      <p:ext uri="{BB962C8B-B14F-4D97-AF65-F5344CB8AC3E}">
        <p14:creationId xmlns:p14="http://schemas.microsoft.com/office/powerpoint/2010/main" val="3482444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88DC3A71-43FF-4888-A8E3-3EA3E7618267}"/>
              </a:ext>
            </a:extLst>
          </p:cNvPr>
          <p:cNvSpPr txBox="1"/>
          <p:nvPr/>
        </p:nvSpPr>
        <p:spPr>
          <a:xfrm>
            <a:off x="1046018" y="3390900"/>
            <a:ext cx="17221200" cy="4031873"/>
          </a:xfrm>
          <a:prstGeom prst="rect">
            <a:avLst/>
          </a:prstGeom>
          <a:noFill/>
        </p:spPr>
        <p:txBody>
          <a:bodyPr wrap="square" rtlCol="0">
            <a:spAutoFit/>
          </a:bodyPr>
          <a:lstStyle/>
          <a:p>
            <a:endParaRPr lang="tr-TR" sz="3200" dirty="0"/>
          </a:p>
          <a:p>
            <a:r>
              <a:rPr lang="tr-TR" sz="3200" b="1" dirty="0"/>
              <a:t>2. Durum: </a:t>
            </a:r>
            <a:r>
              <a:rPr lang="tr-TR" sz="3200" dirty="0"/>
              <a:t>Nur ile Sema iki yakın arkadaşlar. Birbirlerinden habersiz ikisi de sınıf başkanı olmak istiyorlar. Öğretmen kimin aday olmak istediğini soruyor. Sema, Nur’un da el kaldırdığını görünce aday olmaktan vazgeçiyor. </a:t>
            </a:r>
          </a:p>
          <a:p>
            <a:r>
              <a:rPr lang="tr-TR" sz="3200" dirty="0"/>
              <a:t> Bu çatışma hangi durumla son bulmuştur?</a:t>
            </a:r>
          </a:p>
          <a:p>
            <a:r>
              <a:rPr lang="tr-TR" sz="3200" dirty="0"/>
              <a:t> Sorunu nasıl çözebilirlerdi? </a:t>
            </a:r>
          </a:p>
          <a:p>
            <a:r>
              <a:rPr lang="tr-TR" sz="3200" dirty="0"/>
              <a:t>	</a:t>
            </a:r>
          </a:p>
          <a:p>
            <a:endParaRPr lang="tr-TR" sz="3200" dirty="0"/>
          </a:p>
        </p:txBody>
      </p:sp>
      <p:sp>
        <p:nvSpPr>
          <p:cNvPr id="3" name="Alt Başlık 2">
            <a:extLst>
              <a:ext uri="{FF2B5EF4-FFF2-40B4-BE49-F238E27FC236}">
                <a16:creationId xmlns:a16="http://schemas.microsoft.com/office/drawing/2014/main" id="{D4C115CC-5CB1-46E4-9216-DEF47D899CDD}"/>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4" name="Resim 3">
            <a:extLst>
              <a:ext uri="{FF2B5EF4-FFF2-40B4-BE49-F238E27FC236}">
                <a16:creationId xmlns:a16="http://schemas.microsoft.com/office/drawing/2014/main" id="{13712A1A-1ECA-494A-93B8-2DC95A127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spTree>
    <p:extLst>
      <p:ext uri="{BB962C8B-B14F-4D97-AF65-F5344CB8AC3E}">
        <p14:creationId xmlns:p14="http://schemas.microsoft.com/office/powerpoint/2010/main" val="810334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7A6B720-570F-4868-87FD-C998040D19DA}"/>
              </a:ext>
            </a:extLst>
          </p:cNvPr>
          <p:cNvSpPr txBox="1"/>
          <p:nvPr/>
        </p:nvSpPr>
        <p:spPr>
          <a:xfrm>
            <a:off x="467356" y="3690773"/>
            <a:ext cx="17353287" cy="2554545"/>
          </a:xfrm>
          <a:prstGeom prst="rect">
            <a:avLst/>
          </a:prstGeom>
          <a:noFill/>
        </p:spPr>
        <p:txBody>
          <a:bodyPr wrap="square" rtlCol="0">
            <a:spAutoFit/>
          </a:bodyPr>
          <a:lstStyle/>
          <a:p>
            <a:endParaRPr lang="tr-TR" sz="3200" dirty="0"/>
          </a:p>
          <a:p>
            <a:r>
              <a:rPr lang="tr-TR" sz="3200" b="1" dirty="0"/>
              <a:t>3. Durum: </a:t>
            </a:r>
            <a:r>
              <a:rPr lang="tr-TR" sz="3200" dirty="0"/>
              <a:t>Fırat’la Murat iki kardeşler. İkisi de birbirinin kıyafetlerini giyiyorlar. Bir sabah ikisi de aynı kazağı ve pantolonu giymek istiyorlar. Uzun bir pazarlıktan sonra Fırat kazakla başka bir pantolon, Murat da pantolonla başka bir kazak giymeyi kabul ediyor. </a:t>
            </a:r>
          </a:p>
          <a:p>
            <a:r>
              <a:rPr lang="tr-TR" sz="3200" dirty="0"/>
              <a:t> Bu çatışma hangi durumla son bulmuştur? </a:t>
            </a:r>
          </a:p>
        </p:txBody>
      </p:sp>
      <p:sp>
        <p:nvSpPr>
          <p:cNvPr id="3" name="Alt Başlık 2">
            <a:extLst>
              <a:ext uri="{FF2B5EF4-FFF2-40B4-BE49-F238E27FC236}">
                <a16:creationId xmlns:a16="http://schemas.microsoft.com/office/drawing/2014/main" id="{08DA9590-5BED-434E-95D6-0861C5CDB5B4}"/>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4" name="Resim 3">
            <a:extLst>
              <a:ext uri="{FF2B5EF4-FFF2-40B4-BE49-F238E27FC236}">
                <a16:creationId xmlns:a16="http://schemas.microsoft.com/office/drawing/2014/main" id="{69A8A1C5-F2F6-4695-9B51-4C8F78906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spTree>
    <p:extLst>
      <p:ext uri="{BB962C8B-B14F-4D97-AF65-F5344CB8AC3E}">
        <p14:creationId xmlns:p14="http://schemas.microsoft.com/office/powerpoint/2010/main" val="2464597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19200" y="2628900"/>
            <a:ext cx="8115300" cy="4421147"/>
          </a:xfrm>
          <a:prstGeom prst="rect">
            <a:avLst/>
          </a:prstGeom>
        </p:spPr>
        <p:txBody>
          <a:bodyPr lIns="0" tIns="0" rIns="0" bIns="0" rtlCol="0" anchor="t">
            <a:spAutoFit/>
          </a:bodyPr>
          <a:lstStyle/>
          <a:p>
            <a:pPr>
              <a:lnSpc>
                <a:spcPct val="150000"/>
              </a:lnSpc>
              <a:spcBef>
                <a:spcPct val="0"/>
              </a:spcBef>
            </a:pPr>
            <a:r>
              <a:rPr lang="tr-TR" sz="3600" dirty="0">
                <a:latin typeface="Times New Roman" panose="02020603050405020304" pitchFamily="18" charset="0"/>
                <a:cs typeface="Times New Roman" panose="02020603050405020304" pitchFamily="18" charset="0"/>
              </a:rPr>
              <a:t>İki tarafın ihtiyaçlarının, beklentilerinin, amaçlarının, fikirlerinin herhangi bir nedenle ters düştüğü durumda ortaya çıkan anlaşmazlıktır.</a:t>
            </a:r>
          </a:p>
          <a:p>
            <a:pPr>
              <a:lnSpc>
                <a:spcPct val="150000"/>
              </a:lnSpc>
              <a:spcBef>
                <a:spcPct val="0"/>
              </a:spcBef>
            </a:pPr>
            <a:endParaRPr lang="en-US" sz="5400" dirty="0">
              <a:solidFill>
                <a:srgbClr val="000000"/>
              </a:solidFill>
              <a:latin typeface="Times New Roman" panose="02020603050405020304" pitchFamily="18" charset="0"/>
              <a:cs typeface="Times New Roman" panose="02020603050405020304" pitchFamily="18" charset="0"/>
            </a:endParaRPr>
          </a:p>
        </p:txBody>
      </p:sp>
      <p:sp>
        <p:nvSpPr>
          <p:cNvPr id="4" name="Alt Başlık 2">
            <a:extLst>
              <a:ext uri="{FF2B5EF4-FFF2-40B4-BE49-F238E27FC236}">
                <a16:creationId xmlns:a16="http://schemas.microsoft.com/office/drawing/2014/main" id="{D572EE35-2EE4-421C-BB46-13AA39EDC6B3}"/>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5" name="Resim 4">
            <a:extLst>
              <a:ext uri="{FF2B5EF4-FFF2-40B4-BE49-F238E27FC236}">
                <a16:creationId xmlns:a16="http://schemas.microsoft.com/office/drawing/2014/main" id="{5809F3E1-C792-4F48-828F-76C8E12A0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pic>
        <p:nvPicPr>
          <p:cNvPr id="7" name="Resim 6">
            <a:extLst>
              <a:ext uri="{FF2B5EF4-FFF2-40B4-BE49-F238E27FC236}">
                <a16:creationId xmlns:a16="http://schemas.microsoft.com/office/drawing/2014/main" id="{FCE3D712-49CC-4667-BBA2-3C806C1EEF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1701" y="1891293"/>
            <a:ext cx="7581900" cy="6201757"/>
          </a:xfrm>
          <a:prstGeom prst="rect">
            <a:avLst/>
          </a:prstGeom>
        </p:spPr>
      </p:pic>
    </p:spTree>
    <p:extLst>
      <p:ext uri="{BB962C8B-B14F-4D97-AF65-F5344CB8AC3E}">
        <p14:creationId xmlns:p14="http://schemas.microsoft.com/office/powerpoint/2010/main" val="3928600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EFB5B07-A3DE-41EC-B4E4-1D2787F5088D}"/>
              </a:ext>
            </a:extLst>
          </p:cNvPr>
          <p:cNvSpPr txBox="1"/>
          <p:nvPr/>
        </p:nvSpPr>
        <p:spPr>
          <a:xfrm>
            <a:off x="914400" y="3924300"/>
            <a:ext cx="16859051" cy="4031873"/>
          </a:xfrm>
          <a:prstGeom prst="rect">
            <a:avLst/>
          </a:prstGeom>
          <a:noFill/>
        </p:spPr>
        <p:txBody>
          <a:bodyPr wrap="square" rtlCol="0">
            <a:spAutoFit/>
          </a:bodyPr>
          <a:lstStyle/>
          <a:p>
            <a:endParaRPr lang="tr-TR" sz="3200" dirty="0"/>
          </a:p>
          <a:p>
            <a:r>
              <a:rPr lang="tr-TR" sz="3200" b="1" dirty="0"/>
              <a:t>4. Durum: </a:t>
            </a:r>
            <a:r>
              <a:rPr lang="tr-TR" sz="3200" dirty="0"/>
              <a:t>Bir grup arkadaş hafta sonu buluşuyorlar ama ne yapacaklarına karar veremiyorlar. İçlerinden bazıları sinemaya gidelim derken, diğerleri bir yerde oturmak ve sohbet edip çay içmek istiyorlar. Tam tartışmaya başlayacakken içlerinden biri “Zamanımız var. Neden ikisini de yapmıyoruz?” diyor. </a:t>
            </a:r>
          </a:p>
          <a:p>
            <a:r>
              <a:rPr lang="tr-TR" sz="3200" dirty="0"/>
              <a:t> Bu çatışma hangi durumla son bulmuştur? </a:t>
            </a:r>
          </a:p>
          <a:p>
            <a:r>
              <a:rPr lang="tr-TR" sz="3200" dirty="0"/>
              <a:t>	</a:t>
            </a:r>
          </a:p>
          <a:p>
            <a:endParaRPr lang="tr-TR" sz="3200" dirty="0"/>
          </a:p>
        </p:txBody>
      </p:sp>
      <p:sp>
        <p:nvSpPr>
          <p:cNvPr id="3" name="Alt Başlık 2">
            <a:extLst>
              <a:ext uri="{FF2B5EF4-FFF2-40B4-BE49-F238E27FC236}">
                <a16:creationId xmlns:a16="http://schemas.microsoft.com/office/drawing/2014/main" id="{F5DB78C0-6043-4930-AE3E-8BA9378C1461}"/>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4" name="Resim 3">
            <a:extLst>
              <a:ext uri="{FF2B5EF4-FFF2-40B4-BE49-F238E27FC236}">
                <a16:creationId xmlns:a16="http://schemas.microsoft.com/office/drawing/2014/main" id="{B3F858B1-63DD-4CDD-BB24-539173925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spTree>
    <p:extLst>
      <p:ext uri="{BB962C8B-B14F-4D97-AF65-F5344CB8AC3E}">
        <p14:creationId xmlns:p14="http://schemas.microsoft.com/office/powerpoint/2010/main" val="1109498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16973" y="857250"/>
            <a:ext cx="8427027" cy="7630283"/>
          </a:xfrm>
          <a:prstGeom prst="rect">
            <a:avLst/>
          </a:prstGeom>
        </p:spPr>
        <p:txBody>
          <a:bodyPr lIns="0" tIns="0" rIns="0" bIns="0" rtlCol="0" anchor="t">
            <a:spAutoFit/>
          </a:bodyPr>
          <a:lstStyle/>
          <a:p>
            <a:pPr algn="ctr">
              <a:lnSpc>
                <a:spcPts val="10080"/>
              </a:lnSpc>
              <a:spcBef>
                <a:spcPct val="0"/>
              </a:spcBef>
            </a:pPr>
            <a:r>
              <a:rPr lang="en-US" sz="7200">
                <a:solidFill>
                  <a:srgbClr val="000000"/>
                </a:solidFill>
                <a:latin typeface="Acherus Grotesque Bold"/>
              </a:rPr>
              <a:t>Siz</a:t>
            </a:r>
          </a:p>
          <a:p>
            <a:pPr algn="ctr">
              <a:lnSpc>
                <a:spcPts val="10080"/>
              </a:lnSpc>
              <a:spcBef>
                <a:spcPct val="0"/>
              </a:spcBef>
            </a:pPr>
            <a:r>
              <a:rPr lang="en-US" sz="7200">
                <a:solidFill>
                  <a:srgbClr val="000000"/>
                </a:solidFill>
                <a:latin typeface="Acherus Grotesque Bold"/>
              </a:rPr>
              <a:t>çatışma çözerken bu yollardan hangilerini daha sıklıkla kullanıyorsunuz</a:t>
            </a:r>
          </a:p>
        </p:txBody>
      </p:sp>
      <p:sp>
        <p:nvSpPr>
          <p:cNvPr id="4" name="Alt Başlık 2">
            <a:extLst>
              <a:ext uri="{FF2B5EF4-FFF2-40B4-BE49-F238E27FC236}">
                <a16:creationId xmlns:a16="http://schemas.microsoft.com/office/drawing/2014/main" id="{DC226909-D1E3-4870-83F1-38EDAD59691A}"/>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5" name="Resim 4">
            <a:extLst>
              <a:ext uri="{FF2B5EF4-FFF2-40B4-BE49-F238E27FC236}">
                <a16:creationId xmlns:a16="http://schemas.microsoft.com/office/drawing/2014/main" id="{FC0E28E0-0985-4540-966C-E82623A03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pic>
        <p:nvPicPr>
          <p:cNvPr id="7" name="Resim 6">
            <a:extLst>
              <a:ext uri="{FF2B5EF4-FFF2-40B4-BE49-F238E27FC236}">
                <a16:creationId xmlns:a16="http://schemas.microsoft.com/office/drawing/2014/main" id="{1CB1AEAE-606B-46A4-A659-1E2F1113E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0" y="857250"/>
            <a:ext cx="4761905" cy="7071042"/>
          </a:xfrm>
          <a:prstGeom prst="rect">
            <a:avLst/>
          </a:prstGeom>
        </p:spPr>
      </p:pic>
    </p:spTree>
    <p:extLst>
      <p:ext uri="{BB962C8B-B14F-4D97-AF65-F5344CB8AC3E}">
        <p14:creationId xmlns:p14="http://schemas.microsoft.com/office/powerpoint/2010/main" val="227065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5E0F28E-2553-459C-98E0-A1367A2EADA4}"/>
              </a:ext>
            </a:extLst>
          </p:cNvPr>
          <p:cNvSpPr txBox="1"/>
          <p:nvPr/>
        </p:nvSpPr>
        <p:spPr>
          <a:xfrm>
            <a:off x="1371600" y="723900"/>
            <a:ext cx="15925800" cy="1600438"/>
          </a:xfrm>
          <a:prstGeom prst="rect">
            <a:avLst/>
          </a:prstGeom>
          <a:noFill/>
        </p:spPr>
        <p:txBody>
          <a:bodyPr wrap="square" rtlCol="0">
            <a:spAutoFit/>
          </a:bodyPr>
          <a:lstStyle/>
          <a:p>
            <a:r>
              <a:rPr lang="tr-TR" sz="4000" dirty="0">
                <a:latin typeface="Times New Roman" panose="02020603050405020304" pitchFamily="18" charset="0"/>
                <a:cs typeface="Times New Roman" panose="02020603050405020304" pitchFamily="18" charset="0"/>
              </a:rPr>
              <a:t>’Peki çatışma deyince aklınıza ne geliyor? Çatışma iyi midir kötü müdür, neden?’’</a:t>
            </a:r>
          </a:p>
          <a:p>
            <a:endParaRPr lang="tr-TR" dirty="0"/>
          </a:p>
        </p:txBody>
      </p:sp>
      <p:sp>
        <p:nvSpPr>
          <p:cNvPr id="5" name="Alt Başlık 2">
            <a:extLst>
              <a:ext uri="{FF2B5EF4-FFF2-40B4-BE49-F238E27FC236}">
                <a16:creationId xmlns:a16="http://schemas.microsoft.com/office/drawing/2014/main" id="{9BC77B8F-25CD-4E0E-8180-18E3C2468309}"/>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6" name="Resim 5">
            <a:extLst>
              <a:ext uri="{FF2B5EF4-FFF2-40B4-BE49-F238E27FC236}">
                <a16:creationId xmlns:a16="http://schemas.microsoft.com/office/drawing/2014/main" id="{DC45AE8D-98C0-4714-BAC8-F9A64E41E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pic>
        <p:nvPicPr>
          <p:cNvPr id="7" name="Resim 6">
            <a:extLst>
              <a:ext uri="{FF2B5EF4-FFF2-40B4-BE49-F238E27FC236}">
                <a16:creationId xmlns:a16="http://schemas.microsoft.com/office/drawing/2014/main" id="{0712A33F-C46B-4CF7-A2F4-77D13C00D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891" y="1987344"/>
            <a:ext cx="13238487" cy="7048184"/>
          </a:xfrm>
          <a:prstGeom prst="rect">
            <a:avLst/>
          </a:prstGeom>
        </p:spPr>
      </p:pic>
    </p:spTree>
    <p:extLst>
      <p:ext uri="{BB962C8B-B14F-4D97-AF65-F5344CB8AC3E}">
        <p14:creationId xmlns:p14="http://schemas.microsoft.com/office/powerpoint/2010/main" val="1020556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433BCB2-1137-497F-A818-8AFE95B32007}"/>
              </a:ext>
            </a:extLst>
          </p:cNvPr>
          <p:cNvSpPr txBox="1"/>
          <p:nvPr/>
        </p:nvSpPr>
        <p:spPr>
          <a:xfrm>
            <a:off x="457200" y="2933700"/>
            <a:ext cx="17373600" cy="3908762"/>
          </a:xfrm>
          <a:prstGeom prst="rect">
            <a:avLst/>
          </a:prstGeom>
          <a:noFill/>
        </p:spPr>
        <p:txBody>
          <a:bodyPr wrap="square" rtlCol="0">
            <a:spAutoFit/>
          </a:bodyPr>
          <a:lstStyle/>
          <a:p>
            <a:r>
              <a:rPr lang="tr-TR" sz="4400" dirty="0">
                <a:latin typeface="Times New Roman" panose="02020603050405020304" pitchFamily="18" charset="0"/>
                <a:cs typeface="Times New Roman" panose="02020603050405020304" pitchFamily="18" charset="0"/>
              </a:rPr>
              <a:t>Çatışma yaşamımızın doğal bir parçasıdır hatta bilinenin aksine olumludur. Çatışmanın kendisi değil çatışmayı </a:t>
            </a:r>
            <a:r>
              <a:rPr lang="tr-TR" sz="4400" b="1" dirty="0">
                <a:solidFill>
                  <a:schemeClr val="accent1"/>
                </a:solidFill>
                <a:latin typeface="Times New Roman" panose="02020603050405020304" pitchFamily="18" charset="0"/>
                <a:cs typeface="Times New Roman" panose="02020603050405020304" pitchFamily="18" charset="0"/>
              </a:rPr>
              <a:t>çözüm yolumuz</a:t>
            </a:r>
            <a:r>
              <a:rPr lang="tr-TR" sz="4400" dirty="0">
                <a:solidFill>
                  <a:schemeClr val="accent1"/>
                </a:solidFill>
                <a:latin typeface="Times New Roman" panose="02020603050405020304" pitchFamily="18" charset="0"/>
                <a:cs typeface="Times New Roman" panose="02020603050405020304" pitchFamily="18" charset="0"/>
              </a:rPr>
              <a:t> </a:t>
            </a:r>
            <a:r>
              <a:rPr lang="tr-TR" sz="4400" dirty="0">
                <a:latin typeface="Times New Roman" panose="02020603050405020304" pitchFamily="18" charset="0"/>
                <a:cs typeface="Times New Roman" panose="02020603050405020304" pitchFamily="18" charset="0"/>
              </a:rPr>
              <a:t>çatışmayı </a:t>
            </a:r>
            <a:r>
              <a:rPr lang="tr-TR" sz="4400" b="1" dirty="0">
                <a:solidFill>
                  <a:schemeClr val="accent1"/>
                </a:solidFill>
                <a:latin typeface="Times New Roman" panose="02020603050405020304" pitchFamily="18" charset="0"/>
                <a:cs typeface="Times New Roman" panose="02020603050405020304" pitchFamily="18" charset="0"/>
              </a:rPr>
              <a:t>‘’yapıcı’’</a:t>
            </a:r>
            <a:r>
              <a:rPr lang="tr-TR" sz="4400" dirty="0">
                <a:latin typeface="Times New Roman" panose="02020603050405020304" pitchFamily="18" charset="0"/>
                <a:cs typeface="Times New Roman" panose="02020603050405020304" pitchFamily="18" charset="0"/>
              </a:rPr>
              <a:t> ya da </a:t>
            </a:r>
            <a:r>
              <a:rPr lang="tr-TR" sz="4400" b="1" dirty="0">
                <a:solidFill>
                  <a:schemeClr val="accent1"/>
                </a:solidFill>
                <a:latin typeface="Times New Roman" panose="02020603050405020304" pitchFamily="18" charset="0"/>
                <a:cs typeface="Times New Roman" panose="02020603050405020304" pitchFamily="18" charset="0"/>
              </a:rPr>
              <a:t>‘’yıkıcı’’</a:t>
            </a:r>
            <a:r>
              <a:rPr lang="tr-TR" sz="4400" dirty="0">
                <a:solidFill>
                  <a:schemeClr val="accent1"/>
                </a:solidFill>
                <a:latin typeface="Times New Roman" panose="02020603050405020304" pitchFamily="18" charset="0"/>
                <a:cs typeface="Times New Roman" panose="02020603050405020304" pitchFamily="18" charset="0"/>
              </a:rPr>
              <a:t> </a:t>
            </a:r>
            <a:r>
              <a:rPr lang="tr-TR" sz="4400" dirty="0">
                <a:latin typeface="Times New Roman" panose="02020603050405020304" pitchFamily="18" charset="0"/>
                <a:cs typeface="Times New Roman" panose="02020603050405020304" pitchFamily="18" charset="0"/>
              </a:rPr>
              <a:t>hale getirir. İnsanın olduğu her yerde çatışmanın olması çok normaldir. Çatışmaları iyi kullanırsak gelişmek, ilerlemek ve dönüşmek için bir fırsata dönüştürebiliriz.</a:t>
            </a:r>
          </a:p>
          <a:p>
            <a:endParaRPr lang="tr-TR" sz="2800" dirty="0">
              <a:latin typeface="Times New Roman" panose="02020603050405020304" pitchFamily="18" charset="0"/>
              <a:cs typeface="Times New Roman" panose="02020603050405020304" pitchFamily="18" charset="0"/>
            </a:endParaRPr>
          </a:p>
        </p:txBody>
      </p:sp>
      <p:sp>
        <p:nvSpPr>
          <p:cNvPr id="3" name="Alt Başlık 2">
            <a:extLst>
              <a:ext uri="{FF2B5EF4-FFF2-40B4-BE49-F238E27FC236}">
                <a16:creationId xmlns:a16="http://schemas.microsoft.com/office/drawing/2014/main" id="{B14BF96B-F690-4B96-AEC7-7A5DEDB13671}"/>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4" name="Resim 3">
            <a:extLst>
              <a:ext uri="{FF2B5EF4-FFF2-40B4-BE49-F238E27FC236}">
                <a16:creationId xmlns:a16="http://schemas.microsoft.com/office/drawing/2014/main" id="{BF5A4F1E-6906-4E52-B0BD-35EF45882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spTree>
    <p:extLst>
      <p:ext uri="{BB962C8B-B14F-4D97-AF65-F5344CB8AC3E}">
        <p14:creationId xmlns:p14="http://schemas.microsoft.com/office/powerpoint/2010/main" val="101043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CB278DB-D32C-4DE7-9632-025FB9CFBA79}"/>
              </a:ext>
            </a:extLst>
          </p:cNvPr>
          <p:cNvSpPr txBox="1"/>
          <p:nvPr/>
        </p:nvSpPr>
        <p:spPr>
          <a:xfrm>
            <a:off x="1675931" y="1140267"/>
            <a:ext cx="16591287" cy="1384995"/>
          </a:xfrm>
          <a:prstGeom prst="rect">
            <a:avLst/>
          </a:prstGeom>
          <a:noFill/>
        </p:spPr>
        <p:txBody>
          <a:bodyPr wrap="square" rtlCol="0">
            <a:spAutoFit/>
          </a:bodyPr>
          <a:lstStyle/>
          <a:p>
            <a:r>
              <a:rPr lang="tr-TR" sz="4800" b="1" dirty="0">
                <a:latin typeface="Times New Roman" panose="02020603050405020304" pitchFamily="18" charset="0"/>
                <a:cs typeface="Times New Roman" panose="02020603050405020304" pitchFamily="18" charset="0"/>
              </a:rPr>
              <a:t>‘’Sizce çatışmanın ne gibi </a:t>
            </a:r>
            <a:r>
              <a:rPr lang="tr-TR" sz="4800" b="1" dirty="0">
                <a:solidFill>
                  <a:schemeClr val="accent3"/>
                </a:solidFill>
                <a:latin typeface="Times New Roman" panose="02020603050405020304" pitchFamily="18" charset="0"/>
                <a:cs typeface="Times New Roman" panose="02020603050405020304" pitchFamily="18" charset="0"/>
              </a:rPr>
              <a:t>yararları </a:t>
            </a:r>
            <a:r>
              <a:rPr lang="tr-TR" sz="4800" b="1" dirty="0">
                <a:latin typeface="Times New Roman" panose="02020603050405020304" pitchFamily="18" charset="0"/>
                <a:cs typeface="Times New Roman" panose="02020603050405020304" pitchFamily="18" charset="0"/>
              </a:rPr>
              <a:t>olabilir?’’</a:t>
            </a:r>
          </a:p>
          <a:p>
            <a:endParaRPr lang="tr-TR" sz="3600" b="1" dirty="0">
              <a:latin typeface="Times New Roman" panose="02020603050405020304" pitchFamily="18" charset="0"/>
              <a:cs typeface="Times New Roman" panose="02020603050405020304" pitchFamily="18" charset="0"/>
            </a:endParaRPr>
          </a:p>
        </p:txBody>
      </p:sp>
      <p:sp>
        <p:nvSpPr>
          <p:cNvPr id="5" name="Alt Başlık 2">
            <a:extLst>
              <a:ext uri="{FF2B5EF4-FFF2-40B4-BE49-F238E27FC236}">
                <a16:creationId xmlns:a16="http://schemas.microsoft.com/office/drawing/2014/main" id="{FDBE907C-EBB4-468B-886A-C8A09F684E14}"/>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6" name="Resim 5">
            <a:extLst>
              <a:ext uri="{FF2B5EF4-FFF2-40B4-BE49-F238E27FC236}">
                <a16:creationId xmlns:a16="http://schemas.microsoft.com/office/drawing/2014/main" id="{F40F5652-9F8B-4A75-8184-3CE022955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pic>
        <p:nvPicPr>
          <p:cNvPr id="7" name="Resim 6">
            <a:extLst>
              <a:ext uri="{FF2B5EF4-FFF2-40B4-BE49-F238E27FC236}">
                <a16:creationId xmlns:a16="http://schemas.microsoft.com/office/drawing/2014/main" id="{5852B60F-3B7A-405A-A82D-C7610DE38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651" y="3543300"/>
            <a:ext cx="15773400" cy="4512564"/>
          </a:xfrm>
          <a:prstGeom prst="rect">
            <a:avLst/>
          </a:prstGeom>
        </p:spPr>
      </p:pic>
    </p:spTree>
    <p:extLst>
      <p:ext uri="{BB962C8B-B14F-4D97-AF65-F5344CB8AC3E}">
        <p14:creationId xmlns:p14="http://schemas.microsoft.com/office/powerpoint/2010/main" val="307793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43070EC-D65C-40B9-A692-69934A628A3D}"/>
              </a:ext>
            </a:extLst>
          </p:cNvPr>
          <p:cNvSpPr txBox="1"/>
          <p:nvPr/>
        </p:nvSpPr>
        <p:spPr>
          <a:xfrm>
            <a:off x="304800" y="996316"/>
            <a:ext cx="18211800" cy="3231654"/>
          </a:xfrm>
          <a:prstGeom prst="rect">
            <a:avLst/>
          </a:prstGeom>
          <a:noFill/>
        </p:spPr>
        <p:txBody>
          <a:bodyPr wrap="square" rtlCol="0">
            <a:spAutoFit/>
          </a:bodyPr>
          <a:lstStyle/>
          <a:p>
            <a:r>
              <a:rPr lang="tr-TR" sz="4400" dirty="0">
                <a:latin typeface="Times New Roman" panose="02020603050405020304" pitchFamily="18" charset="0"/>
                <a:cs typeface="Times New Roman" panose="02020603050405020304" pitchFamily="18" charset="0"/>
              </a:rPr>
              <a:t>’Çatışma sayesinde sorun çözme becerilerimiz gelişir, sorunun esas nedeni bulunur, rekabete engel olur, yaratıcılığı arttırır, yeni fikirler üretme becerimizi geliştirir, demokratik bir ortam oluşturmaya katkı sağlar, iletişim becerilerimizi güçlendirir, duygularımızı rahatlatır, güven ve motivasyonu arttırır.’’</a:t>
            </a:r>
          </a:p>
          <a:p>
            <a:endParaRPr lang="tr-TR" sz="2800" dirty="0">
              <a:latin typeface="Times New Roman" panose="02020603050405020304" pitchFamily="18" charset="0"/>
              <a:cs typeface="Times New Roman" panose="02020603050405020304" pitchFamily="18" charset="0"/>
            </a:endParaRPr>
          </a:p>
        </p:txBody>
      </p:sp>
      <p:sp>
        <p:nvSpPr>
          <p:cNvPr id="5" name="Alt Başlık 2">
            <a:extLst>
              <a:ext uri="{FF2B5EF4-FFF2-40B4-BE49-F238E27FC236}">
                <a16:creationId xmlns:a16="http://schemas.microsoft.com/office/drawing/2014/main" id="{0954FD9C-75C2-425F-B293-C5D97150E69E}"/>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6" name="Resim 5">
            <a:extLst>
              <a:ext uri="{FF2B5EF4-FFF2-40B4-BE49-F238E27FC236}">
                <a16:creationId xmlns:a16="http://schemas.microsoft.com/office/drawing/2014/main" id="{920B69A5-29EB-4214-846E-D4477B958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3266" y="8742300"/>
            <a:ext cx="1428949" cy="1428949"/>
          </a:xfrm>
          <a:prstGeom prst="rect">
            <a:avLst/>
          </a:prstGeom>
        </p:spPr>
      </p:pic>
      <p:pic>
        <p:nvPicPr>
          <p:cNvPr id="7" name="Resim 6">
            <a:extLst>
              <a:ext uri="{FF2B5EF4-FFF2-40B4-BE49-F238E27FC236}">
                <a16:creationId xmlns:a16="http://schemas.microsoft.com/office/drawing/2014/main" id="{A0F580F2-50B6-4A72-ACE3-EEE4AEF84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643" y="4227970"/>
            <a:ext cx="14630400" cy="4147184"/>
          </a:xfrm>
          <a:prstGeom prst="rect">
            <a:avLst/>
          </a:prstGeom>
        </p:spPr>
      </p:pic>
    </p:spTree>
    <p:extLst>
      <p:ext uri="{BB962C8B-B14F-4D97-AF65-F5344CB8AC3E}">
        <p14:creationId xmlns:p14="http://schemas.microsoft.com/office/powerpoint/2010/main" val="60912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147607A-202D-4B18-8D4D-08F266D77750}"/>
              </a:ext>
            </a:extLst>
          </p:cNvPr>
          <p:cNvSpPr txBox="1"/>
          <p:nvPr/>
        </p:nvSpPr>
        <p:spPr>
          <a:xfrm>
            <a:off x="588818" y="3162300"/>
            <a:ext cx="18059400" cy="7232749"/>
          </a:xfrm>
          <a:prstGeom prst="rect">
            <a:avLst/>
          </a:prstGeom>
          <a:noFill/>
        </p:spPr>
        <p:txBody>
          <a:bodyPr wrap="square" rtlCol="0">
            <a:spAutoFit/>
          </a:bodyPr>
          <a:lstStyle/>
          <a:p>
            <a:endParaRPr lang="tr-TR" sz="3600" dirty="0"/>
          </a:p>
          <a:p>
            <a:r>
              <a:rPr lang="tr-TR" sz="3600" dirty="0"/>
              <a:t>           </a:t>
            </a:r>
            <a:r>
              <a:rPr lang="tr-TR" sz="4400" dirty="0">
                <a:solidFill>
                  <a:srgbClr val="FF0000"/>
                </a:solidFill>
              </a:rPr>
              <a:t>Anlaşmazlık ve tartışma her zaman kötüdür. </a:t>
            </a:r>
          </a:p>
          <a:p>
            <a:endParaRPr lang="tr-TR" sz="3600" dirty="0">
              <a:solidFill>
                <a:srgbClr val="FF0000"/>
              </a:solidFill>
            </a:endParaRPr>
          </a:p>
          <a:p>
            <a:r>
              <a:rPr lang="tr-TR" sz="3600" dirty="0"/>
              <a:t>          </a:t>
            </a:r>
            <a:r>
              <a:rPr lang="tr-TR" sz="3600" dirty="0">
                <a:solidFill>
                  <a:srgbClr val="00B050"/>
                </a:solidFill>
              </a:rPr>
              <a:t>Tüm anlaşmazlık ve tartışmalar her zaman kötü değildir. Aslında sağlıklı bir biçimde ele alınırlarsa gelişmemize, farklı düşünme biçimi kazanmamıza ve işbirliğine yol açarlar). </a:t>
            </a:r>
          </a:p>
          <a:p>
            <a:r>
              <a:rPr lang="tr-TR" sz="3600" b="1" dirty="0"/>
              <a:t> </a:t>
            </a:r>
          </a:p>
          <a:p>
            <a:r>
              <a:rPr lang="tr-TR" sz="3600" dirty="0"/>
              <a:t>         </a:t>
            </a:r>
            <a:r>
              <a:rPr lang="tr-TR" sz="3600" dirty="0">
                <a:solidFill>
                  <a:srgbClr val="FF0000"/>
                </a:solidFill>
              </a:rPr>
              <a:t>Çatışmalar insanların ya da grupların farklı ihtiyaçlara, görüşlere ve değerlere sahip olmalarından dolayı ortaya çıkar. </a:t>
            </a:r>
          </a:p>
          <a:p>
            <a:endParaRPr lang="tr-TR" sz="3600" dirty="0"/>
          </a:p>
          <a:p>
            <a:r>
              <a:rPr lang="tr-TR" sz="3600" dirty="0"/>
              <a:t>         </a:t>
            </a:r>
            <a:r>
              <a:rPr lang="tr-TR" sz="3600" dirty="0">
                <a:solidFill>
                  <a:srgbClr val="00B050"/>
                </a:solidFill>
              </a:rPr>
              <a:t>Bu aynı zamanda çatışmanın tanımlarından birisidir</a:t>
            </a:r>
            <a:endParaRPr lang="tr-TR" sz="3600" dirty="0"/>
          </a:p>
          <a:p>
            <a:endParaRPr lang="tr-TR" sz="3600" b="1" dirty="0"/>
          </a:p>
          <a:p>
            <a:endParaRPr lang="tr-TR" sz="3600" b="1" dirty="0"/>
          </a:p>
          <a:p>
            <a:endParaRPr lang="tr-TR" sz="2400" dirty="0"/>
          </a:p>
        </p:txBody>
      </p:sp>
      <p:sp>
        <p:nvSpPr>
          <p:cNvPr id="3" name="Alt Başlık 2">
            <a:extLst>
              <a:ext uri="{FF2B5EF4-FFF2-40B4-BE49-F238E27FC236}">
                <a16:creationId xmlns:a16="http://schemas.microsoft.com/office/drawing/2014/main" id="{EF02FA98-A1BF-4457-9E51-4574C3A04F50}"/>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4" name="Resim 3">
            <a:extLst>
              <a:ext uri="{FF2B5EF4-FFF2-40B4-BE49-F238E27FC236}">
                <a16:creationId xmlns:a16="http://schemas.microsoft.com/office/drawing/2014/main" id="{5B86EF89-5EC8-4F44-9B4F-98F932A09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pic>
        <p:nvPicPr>
          <p:cNvPr id="6" name="Resim 5">
            <a:extLst>
              <a:ext uri="{FF2B5EF4-FFF2-40B4-BE49-F238E27FC236}">
                <a16:creationId xmlns:a16="http://schemas.microsoft.com/office/drawing/2014/main" id="{CDC4C126-59BA-45D1-8F3E-65460F6985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82033" y="1067455"/>
            <a:ext cx="609600" cy="609600"/>
          </a:xfrm>
          <a:prstGeom prst="rect">
            <a:avLst/>
          </a:prstGeom>
        </p:spPr>
      </p:pic>
      <p:pic>
        <p:nvPicPr>
          <p:cNvPr id="8" name="Resim 7">
            <a:extLst>
              <a:ext uri="{FF2B5EF4-FFF2-40B4-BE49-F238E27FC236}">
                <a16:creationId xmlns:a16="http://schemas.microsoft.com/office/drawing/2014/main" id="{5E1BFA09-6A1D-481A-97AA-519AAE15E3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1197" y="968069"/>
            <a:ext cx="942109" cy="942109"/>
          </a:xfrm>
          <a:prstGeom prst="rect">
            <a:avLst/>
          </a:prstGeom>
        </p:spPr>
      </p:pic>
      <p:sp>
        <p:nvSpPr>
          <p:cNvPr id="9" name="Metin kutusu 8">
            <a:extLst>
              <a:ext uri="{FF2B5EF4-FFF2-40B4-BE49-F238E27FC236}">
                <a16:creationId xmlns:a16="http://schemas.microsoft.com/office/drawing/2014/main" id="{37854C89-ACEC-4F5A-9B86-F84BEE444E53}"/>
              </a:ext>
            </a:extLst>
          </p:cNvPr>
          <p:cNvSpPr txBox="1"/>
          <p:nvPr/>
        </p:nvSpPr>
        <p:spPr>
          <a:xfrm>
            <a:off x="1711505" y="968069"/>
            <a:ext cx="13563600" cy="830997"/>
          </a:xfrm>
          <a:prstGeom prst="rect">
            <a:avLst/>
          </a:prstGeom>
          <a:noFill/>
        </p:spPr>
        <p:txBody>
          <a:bodyPr wrap="square" rtlCol="0">
            <a:spAutoFit/>
          </a:bodyPr>
          <a:lstStyle/>
          <a:p>
            <a:r>
              <a:rPr lang="tr-TR" sz="4800" dirty="0"/>
              <a:t>ÇATIŞMAYA YÖNELİK      </a:t>
            </a:r>
            <a:r>
              <a:rPr lang="tr-TR" sz="4800" dirty="0">
                <a:solidFill>
                  <a:srgbClr val="FF0000"/>
                </a:solidFill>
              </a:rPr>
              <a:t>BAZI YANLIŞ </a:t>
            </a:r>
            <a:r>
              <a:rPr lang="tr-TR" sz="4800" dirty="0">
                <a:solidFill>
                  <a:srgbClr val="00B050"/>
                </a:solidFill>
              </a:rPr>
              <a:t>İNANIŞLAR</a:t>
            </a:r>
          </a:p>
        </p:txBody>
      </p:sp>
      <p:pic>
        <p:nvPicPr>
          <p:cNvPr id="10" name="Resim 9">
            <a:extLst>
              <a:ext uri="{FF2B5EF4-FFF2-40B4-BE49-F238E27FC236}">
                <a16:creationId xmlns:a16="http://schemas.microsoft.com/office/drawing/2014/main" id="{36576925-1CDF-44E7-BF38-895AD03DFC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807" y="4887600"/>
            <a:ext cx="685800" cy="685800"/>
          </a:xfrm>
          <a:prstGeom prst="rect">
            <a:avLst/>
          </a:prstGeom>
        </p:spPr>
      </p:pic>
      <p:pic>
        <p:nvPicPr>
          <p:cNvPr id="11" name="Resim 10">
            <a:extLst>
              <a:ext uri="{FF2B5EF4-FFF2-40B4-BE49-F238E27FC236}">
                <a16:creationId xmlns:a16="http://schemas.microsoft.com/office/drawing/2014/main" id="{A80806EE-2EC4-4937-A286-9A6669378832}"/>
              </a:ext>
            </a:extLst>
          </p:cNvPr>
          <p:cNvPicPr>
            <a:picLocks noChangeAspect="1"/>
          </p:cNvPicPr>
          <p:nvPr/>
        </p:nvPicPr>
        <p:blipFill>
          <a:blip r:embed="rId6"/>
          <a:stretch>
            <a:fillRect/>
          </a:stretch>
        </p:blipFill>
        <p:spPr>
          <a:xfrm>
            <a:off x="574358" y="3651629"/>
            <a:ext cx="986698" cy="986698"/>
          </a:xfrm>
          <a:prstGeom prst="rect">
            <a:avLst/>
          </a:prstGeom>
        </p:spPr>
      </p:pic>
      <p:pic>
        <p:nvPicPr>
          <p:cNvPr id="12" name="Resim 11">
            <a:extLst>
              <a:ext uri="{FF2B5EF4-FFF2-40B4-BE49-F238E27FC236}">
                <a16:creationId xmlns:a16="http://schemas.microsoft.com/office/drawing/2014/main" id="{89B2CA44-A304-46B4-AB80-BC7BDBD6766E}"/>
              </a:ext>
            </a:extLst>
          </p:cNvPr>
          <p:cNvPicPr>
            <a:picLocks noChangeAspect="1"/>
          </p:cNvPicPr>
          <p:nvPr/>
        </p:nvPicPr>
        <p:blipFill>
          <a:blip r:embed="rId7"/>
          <a:stretch>
            <a:fillRect/>
          </a:stretch>
        </p:blipFill>
        <p:spPr>
          <a:xfrm>
            <a:off x="573418" y="6502767"/>
            <a:ext cx="987638" cy="987638"/>
          </a:xfrm>
          <a:prstGeom prst="rect">
            <a:avLst/>
          </a:prstGeom>
        </p:spPr>
      </p:pic>
      <p:pic>
        <p:nvPicPr>
          <p:cNvPr id="13" name="Resim 12">
            <a:extLst>
              <a:ext uri="{FF2B5EF4-FFF2-40B4-BE49-F238E27FC236}">
                <a16:creationId xmlns:a16="http://schemas.microsoft.com/office/drawing/2014/main" id="{0106C2F2-D941-41A7-8C8D-C38393A5F5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910" y="8256927"/>
            <a:ext cx="685800" cy="685800"/>
          </a:xfrm>
          <a:prstGeom prst="rect">
            <a:avLst/>
          </a:prstGeom>
        </p:spPr>
      </p:pic>
    </p:spTree>
    <p:extLst>
      <p:ext uri="{BB962C8B-B14F-4D97-AF65-F5344CB8AC3E}">
        <p14:creationId xmlns:p14="http://schemas.microsoft.com/office/powerpoint/2010/main" val="349008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147607A-202D-4B18-8D4D-08F266D77750}"/>
              </a:ext>
            </a:extLst>
          </p:cNvPr>
          <p:cNvSpPr txBox="1"/>
          <p:nvPr/>
        </p:nvSpPr>
        <p:spPr>
          <a:xfrm>
            <a:off x="228600" y="723900"/>
            <a:ext cx="18059400" cy="7663636"/>
          </a:xfrm>
          <a:prstGeom prst="rect">
            <a:avLst/>
          </a:prstGeom>
          <a:noFill/>
        </p:spPr>
        <p:txBody>
          <a:bodyPr wrap="square" rtlCol="0">
            <a:spAutoFit/>
          </a:bodyPr>
          <a:lstStyle/>
          <a:p>
            <a:endParaRPr lang="tr-TR" sz="3600" b="1" dirty="0"/>
          </a:p>
          <a:p>
            <a:endParaRPr lang="tr-TR" sz="3600" b="1" dirty="0"/>
          </a:p>
          <a:p>
            <a:r>
              <a:rPr lang="tr-TR" sz="3600" b="1" dirty="0">
                <a:solidFill>
                  <a:srgbClr val="FF0000"/>
                </a:solidFill>
              </a:rPr>
              <a:t>        İ</a:t>
            </a:r>
            <a:r>
              <a:rPr lang="tr-TR" sz="3600" dirty="0">
                <a:solidFill>
                  <a:srgbClr val="FF0000"/>
                </a:solidFill>
              </a:rPr>
              <a:t>nsanlar anlaşmazlıklarda çok öfkelendikleri için kendilerini kontrol etmelerinin bir yolu yoktur.</a:t>
            </a:r>
            <a:endParaRPr lang="tr-TR" sz="3600" b="1" dirty="0">
              <a:solidFill>
                <a:srgbClr val="FF0000"/>
              </a:solidFill>
            </a:endParaRPr>
          </a:p>
          <a:p>
            <a:endParaRPr lang="tr-TR" sz="3600" b="1" dirty="0"/>
          </a:p>
          <a:p>
            <a:r>
              <a:rPr lang="tr-TR" sz="3600" dirty="0"/>
              <a:t>        </a:t>
            </a:r>
            <a:r>
              <a:rPr lang="tr-TR" sz="3600" dirty="0">
                <a:solidFill>
                  <a:srgbClr val="00B050"/>
                </a:solidFill>
              </a:rPr>
              <a:t>Pek çok kişi böyle düşünür ama öfkenin kontrolü mümkündür ve öğrenilebilen bir beceridir</a:t>
            </a:r>
          </a:p>
          <a:p>
            <a:endParaRPr lang="tr-TR" sz="3600" dirty="0"/>
          </a:p>
          <a:p>
            <a:endParaRPr lang="tr-TR" sz="3600" b="1" dirty="0"/>
          </a:p>
          <a:p>
            <a:r>
              <a:rPr lang="tr-TR" sz="3600" dirty="0">
                <a:solidFill>
                  <a:srgbClr val="FF0000"/>
                </a:solidFill>
              </a:rPr>
              <a:t>         Tartışmalar bizi geliştirebilir. </a:t>
            </a:r>
          </a:p>
          <a:p>
            <a:endParaRPr lang="tr-TR" sz="3600" b="1" dirty="0"/>
          </a:p>
          <a:p>
            <a:r>
              <a:rPr lang="tr-TR" sz="3600" dirty="0"/>
              <a:t>         </a:t>
            </a:r>
            <a:r>
              <a:rPr lang="tr-TR" sz="3600" dirty="0">
                <a:solidFill>
                  <a:srgbClr val="00B050"/>
                </a:solidFill>
              </a:rPr>
              <a:t>Karşımızdakini aktif bir biçimde dinlediğimiz ve öfkemize hakim olduğumuz sürece her zaman için tartışmalardan öğreneceğimiz yeni şeyler vardır. Aynı şekilde karşımızdaki kişiler de bizden öğrenebilirler</a:t>
            </a:r>
          </a:p>
          <a:p>
            <a:endParaRPr lang="tr-TR" sz="2400" dirty="0"/>
          </a:p>
        </p:txBody>
      </p:sp>
      <p:sp>
        <p:nvSpPr>
          <p:cNvPr id="3" name="Alt Başlık 2">
            <a:extLst>
              <a:ext uri="{FF2B5EF4-FFF2-40B4-BE49-F238E27FC236}">
                <a16:creationId xmlns:a16="http://schemas.microsoft.com/office/drawing/2014/main" id="{EF02FA98-A1BF-4457-9E51-4574C3A04F50}"/>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r>
              <a:rPr lang="tr-TR" sz="3600" dirty="0">
                <a:solidFill>
                  <a:schemeClr val="accent3"/>
                </a:solidFill>
              </a:rPr>
              <a:t>rehberlikmerkezim.com</a:t>
            </a:r>
          </a:p>
        </p:txBody>
      </p:sp>
      <p:pic>
        <p:nvPicPr>
          <p:cNvPr id="4" name="Resim 3">
            <a:extLst>
              <a:ext uri="{FF2B5EF4-FFF2-40B4-BE49-F238E27FC236}">
                <a16:creationId xmlns:a16="http://schemas.microsoft.com/office/drawing/2014/main" id="{5B86EF89-5EC8-4F44-9B4F-98F932A09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051" y="8841213"/>
            <a:ext cx="1428949" cy="1428949"/>
          </a:xfrm>
          <a:prstGeom prst="rect">
            <a:avLst/>
          </a:prstGeom>
        </p:spPr>
      </p:pic>
      <p:pic>
        <p:nvPicPr>
          <p:cNvPr id="6" name="Resim 5">
            <a:extLst>
              <a:ext uri="{FF2B5EF4-FFF2-40B4-BE49-F238E27FC236}">
                <a16:creationId xmlns:a16="http://schemas.microsoft.com/office/drawing/2014/main" id="{CDC4C126-59BA-45D1-8F3E-65460F6985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562" y="3377045"/>
            <a:ext cx="775855" cy="775855"/>
          </a:xfrm>
          <a:prstGeom prst="rect">
            <a:avLst/>
          </a:prstGeom>
        </p:spPr>
      </p:pic>
      <p:pic>
        <p:nvPicPr>
          <p:cNvPr id="8" name="Resim 7">
            <a:extLst>
              <a:ext uri="{FF2B5EF4-FFF2-40B4-BE49-F238E27FC236}">
                <a16:creationId xmlns:a16="http://schemas.microsoft.com/office/drawing/2014/main" id="{5E1BFA09-6A1D-481A-97AA-519AAE15E3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309" y="1546005"/>
            <a:ext cx="942109" cy="942109"/>
          </a:xfrm>
          <a:prstGeom prst="rect">
            <a:avLst/>
          </a:prstGeom>
        </p:spPr>
      </p:pic>
      <p:pic>
        <p:nvPicPr>
          <p:cNvPr id="5" name="Resim 4">
            <a:extLst>
              <a:ext uri="{FF2B5EF4-FFF2-40B4-BE49-F238E27FC236}">
                <a16:creationId xmlns:a16="http://schemas.microsoft.com/office/drawing/2014/main" id="{721D7F1E-CBB6-4E6D-A2CC-F1ED0FC9ABF1}"/>
              </a:ext>
            </a:extLst>
          </p:cNvPr>
          <p:cNvPicPr>
            <a:picLocks noChangeAspect="1"/>
          </p:cNvPicPr>
          <p:nvPr/>
        </p:nvPicPr>
        <p:blipFill>
          <a:blip r:embed="rId5"/>
          <a:stretch>
            <a:fillRect/>
          </a:stretch>
        </p:blipFill>
        <p:spPr>
          <a:xfrm>
            <a:off x="256309" y="4999565"/>
            <a:ext cx="944962" cy="938865"/>
          </a:xfrm>
          <a:prstGeom prst="rect">
            <a:avLst/>
          </a:prstGeom>
        </p:spPr>
      </p:pic>
      <p:pic>
        <p:nvPicPr>
          <p:cNvPr id="9" name="Resim 8">
            <a:extLst>
              <a:ext uri="{FF2B5EF4-FFF2-40B4-BE49-F238E27FC236}">
                <a16:creationId xmlns:a16="http://schemas.microsoft.com/office/drawing/2014/main" id="{A468CAA8-D39D-49AE-8382-49C876EFBB28}"/>
              </a:ext>
            </a:extLst>
          </p:cNvPr>
          <p:cNvPicPr>
            <a:picLocks noChangeAspect="1"/>
          </p:cNvPicPr>
          <p:nvPr/>
        </p:nvPicPr>
        <p:blipFill>
          <a:blip r:embed="rId6"/>
          <a:stretch>
            <a:fillRect/>
          </a:stretch>
        </p:blipFill>
        <p:spPr>
          <a:xfrm>
            <a:off x="394853" y="6116914"/>
            <a:ext cx="729615" cy="723914"/>
          </a:xfrm>
          <a:prstGeom prst="rect">
            <a:avLst/>
          </a:prstGeom>
        </p:spPr>
      </p:pic>
    </p:spTree>
    <p:extLst>
      <p:ext uri="{BB962C8B-B14F-4D97-AF65-F5344CB8AC3E}">
        <p14:creationId xmlns:p14="http://schemas.microsoft.com/office/powerpoint/2010/main" val="1456793518"/>
      </p:ext>
    </p:extLst>
  </p:cSld>
  <p:clrMapOvr>
    <a:masterClrMapping/>
  </p:clrMapOvr>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Paket</Template>
  <TotalTime>122</TotalTime>
  <Words>963</Words>
  <Application>Microsoft Office PowerPoint</Application>
  <PresentationFormat>Özel</PresentationFormat>
  <Paragraphs>139</Paragraphs>
  <Slides>31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31</vt:i4>
      </vt:variant>
    </vt:vector>
  </HeadingPairs>
  <TitlesOfParts>
    <vt:vector size="39" baseType="lpstr">
      <vt:lpstr>Abril Fatface</vt:lpstr>
      <vt:lpstr>Arial</vt:lpstr>
      <vt:lpstr>Times New Roman</vt:lpstr>
      <vt:lpstr>Acherus Grotesque Bold</vt:lpstr>
      <vt:lpstr>Calibri</vt:lpstr>
      <vt:lpstr>Acherus Grotesque</vt:lpstr>
      <vt:lpstr>Gill Sans MT</vt:lpstr>
      <vt:lpstr>Paket</vt:lpstr>
      <vt:lpstr>ÇATIŞMA ÇÖZME BECERİLERİ -öğrenci sunumu-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Çatışma Çözme BEcerileri</dc:title>
  <dc:subject>Çatışma Çözme BEcerileri</dc:subject>
  <dc:creator>Rehberlik Merkezim</dc:creator>
  <cp:keywords>Çatışma Çözme BEcerileri</cp:keywords>
  <dc:description>Çatışma Çözme BEcerileri</dc:description>
  <cp:revision>17</cp:revision>
  <dcterms:created xsi:type="dcterms:W3CDTF">2020-12-17T09:28:43Z</dcterms:created>
  <dcterms:modified xsi:type="dcterms:W3CDTF">2021-07-17T11:46:28Z</dcterms:modified>
  <cp:category>Çatışma Çözme BEcerileri</cp:category>
</cp:coreProperties>
</file>