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p:cViewPr varScale="1">
        <p:scale>
          <a:sx n="68" d="100"/>
          <a:sy n="68" d="100"/>
        </p:scale>
        <p:origin x="150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0A296-B029-4899-9AE0-4C836EFD15FC}" type="datetimeFigureOut">
              <a:rPr lang="tr-TR" smtClean="0"/>
              <a:t>16.08.2021</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87DEA-5C22-4FFA-9F0B-2E35FBCE7CBA}" type="slidenum">
              <a:rPr lang="tr-TR" smtClean="0"/>
              <a:t>‹#›</a:t>
            </a:fld>
            <a:endParaRPr lang="tr-TR"/>
          </a:p>
        </p:txBody>
      </p:sp>
    </p:spTree>
    <p:extLst>
      <p:ext uri="{BB962C8B-B14F-4D97-AF65-F5344CB8AC3E}">
        <p14:creationId xmlns:p14="http://schemas.microsoft.com/office/powerpoint/2010/main" val="847210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fld id="{51ADE72E-96DB-4775-9BDA-916BA215628D}" type="datetimeFigureOut">
              <a:rPr lang="tr-TR" smtClean="0"/>
              <a:pPr>
                <a:defRPr/>
              </a:pPr>
              <a:t>16.08.2021</a:t>
            </a:fld>
            <a:endParaRPr lang="tr-T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tr-T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F15FFE5E-F3AC-4797-9496-CF9162C90680}" type="slidenum">
              <a:rPr lang="tr-TR" smtClean="0"/>
              <a:pPr>
                <a:defRPr/>
              </a:pPr>
              <a:t>‹#›</a:t>
            </a:fld>
            <a:endParaRPr lang="tr-TR"/>
          </a:p>
        </p:txBody>
      </p:sp>
    </p:spTree>
    <p:extLst>
      <p:ext uri="{BB962C8B-B14F-4D97-AF65-F5344CB8AC3E}">
        <p14:creationId xmlns:p14="http://schemas.microsoft.com/office/powerpoint/2010/main" val="86302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fld id="{D6B487DB-BD35-4D5C-A1D7-BCC0A5ACC309}" type="datetimeFigureOut">
              <a:rPr lang="tr-TR" smtClean="0"/>
              <a:pPr>
                <a:defRPr/>
              </a:pPr>
              <a:t>16.08.2021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E9F6734B-841A-462E-89CB-191B7C06201B}" type="slidenum">
              <a:rPr lang="tr-TR" smtClean="0"/>
              <a:pPr>
                <a:defRPr/>
              </a:pPr>
              <a:t>‹#›</a:t>
            </a:fld>
            <a:endParaRPr lang="tr-TR"/>
          </a:p>
        </p:txBody>
      </p:sp>
    </p:spTree>
    <p:extLst>
      <p:ext uri="{BB962C8B-B14F-4D97-AF65-F5344CB8AC3E}">
        <p14:creationId xmlns:p14="http://schemas.microsoft.com/office/powerpoint/2010/main" val="302034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a:t>Asıl başlık stilini düzenlemek için tıklayın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fld id="{D6B487DB-BD35-4D5C-A1D7-BCC0A5ACC309}" type="datetimeFigureOut">
              <a:rPr lang="tr-TR" smtClean="0"/>
              <a:pPr>
                <a:defRPr/>
              </a:pPr>
              <a:t>16.08.2021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E9F6734B-841A-462E-89CB-191B7C06201B}" type="slidenum">
              <a:rPr lang="tr-TR" smtClean="0"/>
              <a:pPr>
                <a:defRPr/>
              </a:pPr>
              <a:t>‹#›</a:t>
            </a:fld>
            <a:endParaRPr lang="tr-TR"/>
          </a:p>
        </p:txBody>
      </p:sp>
    </p:spTree>
    <p:extLst>
      <p:ext uri="{BB962C8B-B14F-4D97-AF65-F5344CB8AC3E}">
        <p14:creationId xmlns:p14="http://schemas.microsoft.com/office/powerpoint/2010/main" val="96726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a:t>Asıl başlık stilini düzenlemek için tıklayın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fld id="{D6B487DB-BD35-4D5C-A1D7-BCC0A5ACC309}" type="datetimeFigureOut">
              <a:rPr lang="tr-TR" smtClean="0"/>
              <a:pPr>
                <a:defRPr/>
              </a:pPr>
              <a:t>16.08.2021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E9F6734B-841A-462E-89CB-191B7C06201B}" type="slidenum">
              <a:rPr lang="tr-TR" smtClean="0"/>
              <a:pPr>
                <a:defRPr/>
              </a:pPr>
              <a:t>‹#›</a:t>
            </a:fld>
            <a:endParaRPr lang="tr-TR"/>
          </a:p>
        </p:txBody>
      </p:sp>
    </p:spTree>
    <p:extLst>
      <p:ext uri="{BB962C8B-B14F-4D97-AF65-F5344CB8AC3E}">
        <p14:creationId xmlns:p14="http://schemas.microsoft.com/office/powerpoint/2010/main" val="2094761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fld id="{D6B487DB-BD35-4D5C-A1D7-BCC0A5ACC309}" type="datetimeFigureOut">
              <a:rPr lang="tr-TR" smtClean="0"/>
              <a:pPr>
                <a:defRPr/>
              </a:pPr>
              <a:t>16.08.2021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E9F6734B-841A-462E-89CB-191B7C06201B}" type="slidenum">
              <a:rPr lang="tr-TR" smtClean="0"/>
              <a:pPr>
                <a:defRPr/>
              </a:pPr>
              <a:t>‹#›</a:t>
            </a:fld>
            <a:endParaRPr lang="tr-TR"/>
          </a:p>
        </p:txBody>
      </p:sp>
    </p:spTree>
    <p:extLst>
      <p:ext uri="{BB962C8B-B14F-4D97-AF65-F5344CB8AC3E}">
        <p14:creationId xmlns:p14="http://schemas.microsoft.com/office/powerpoint/2010/main" val="233686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D6B487DB-BD35-4D5C-A1D7-BCC0A5ACC309}" type="datetimeFigureOut">
              <a:rPr lang="tr-TR" smtClean="0"/>
              <a:pPr>
                <a:defRPr/>
              </a:pPr>
              <a:t>16.08.2021</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E9F6734B-841A-462E-89CB-191B7C06201B}" type="slidenum">
              <a:rPr lang="tr-TR" smtClean="0"/>
              <a:pPr>
                <a:defRPr/>
              </a:pPr>
              <a:t>‹#›</a:t>
            </a:fld>
            <a:endParaRPr lang="tr-TR"/>
          </a:p>
        </p:txBody>
      </p:sp>
    </p:spTree>
    <p:extLst>
      <p:ext uri="{BB962C8B-B14F-4D97-AF65-F5344CB8AC3E}">
        <p14:creationId xmlns:p14="http://schemas.microsoft.com/office/powerpoint/2010/main" val="11990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D6B487DB-BD35-4D5C-A1D7-BCC0A5ACC309}" type="datetimeFigureOut">
              <a:rPr lang="tr-TR" smtClean="0"/>
              <a:pPr>
                <a:defRPr/>
              </a:pPr>
              <a:t>16.08.2021</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E9F6734B-841A-462E-89CB-191B7C06201B}" type="slidenum">
              <a:rPr lang="tr-TR" smtClean="0"/>
              <a:pPr>
                <a:defRPr/>
              </a:pPr>
              <a:t>‹#›</a:t>
            </a:fld>
            <a:endParaRPr lang="tr-TR"/>
          </a:p>
        </p:txBody>
      </p:sp>
    </p:spTree>
    <p:extLst>
      <p:ext uri="{BB962C8B-B14F-4D97-AF65-F5344CB8AC3E}">
        <p14:creationId xmlns:p14="http://schemas.microsoft.com/office/powerpoint/2010/main" val="1353741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fld id="{D6B487DB-BD35-4D5C-A1D7-BCC0A5ACC309}" type="datetimeFigureOut">
              <a:rPr lang="tr-TR" smtClean="0"/>
              <a:pPr>
                <a:defRPr/>
              </a:pPr>
              <a:t>16.08.2021</a:t>
            </a:fld>
            <a:endParaRPr lang="tr-TR"/>
          </a:p>
        </p:txBody>
      </p:sp>
      <p:sp>
        <p:nvSpPr>
          <p:cNvPr id="5" name="Footer Placeholder 4"/>
          <p:cNvSpPr>
            <a:spLocks noGrp="1"/>
          </p:cNvSpPr>
          <p:nvPr>
            <p:ph type="ftr" sz="quarter" idx="11"/>
          </p:nvPr>
        </p:nvSpPr>
        <p:spPr>
          <a:xfrm>
            <a:off x="516133" y="6387910"/>
            <a:ext cx="3859795" cy="228660"/>
          </a:xfrm>
        </p:spPr>
        <p:txBody>
          <a:bodyPr/>
          <a:lstStyle/>
          <a:p>
            <a:pPr>
              <a:defRPr/>
            </a:pPr>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E9F6734B-841A-462E-89CB-191B7C06201B}" type="slidenum">
              <a:rPr lang="tr-TR" smtClean="0"/>
              <a:pPr>
                <a:defRPr/>
              </a:pPr>
              <a:t>‹#›</a:t>
            </a:fld>
            <a:endParaRPr lang="tr-TR"/>
          </a:p>
        </p:txBody>
      </p:sp>
    </p:spTree>
    <p:extLst>
      <p:ext uri="{BB962C8B-B14F-4D97-AF65-F5344CB8AC3E}">
        <p14:creationId xmlns:p14="http://schemas.microsoft.com/office/powerpoint/2010/main" val="1389508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F35C3433-E19E-4BE9-AF20-AB174B3380BF}" type="datetimeFigureOut">
              <a:rPr lang="tr-TR" smtClean="0"/>
              <a:pPr>
                <a:defRPr/>
              </a:pPr>
              <a:t>16.08.2021</a:t>
            </a:fld>
            <a:endParaRPr lang="tr-TR"/>
          </a:p>
        </p:txBody>
      </p:sp>
      <p:sp>
        <p:nvSpPr>
          <p:cNvPr id="5" name="Footer Placeholder 4"/>
          <p:cNvSpPr>
            <a:spLocks noGrp="1"/>
          </p:cNvSpPr>
          <p:nvPr>
            <p:ph type="ftr" sz="quarter" idx="11"/>
          </p:nvPr>
        </p:nvSpPr>
        <p:spPr>
          <a:xfrm>
            <a:off x="538546" y="6365498"/>
            <a:ext cx="3859795" cy="228660"/>
          </a:xfrm>
        </p:spPr>
        <p:txBody>
          <a:bodyPr/>
          <a:lstStyle/>
          <a:p>
            <a:pPr>
              <a:defRPr/>
            </a:pPr>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701E6A0-6BA1-443E-AF1B-E69D60FE0A02}" type="slidenum">
              <a:rPr lang="tr-TR" smtClean="0"/>
              <a:pPr>
                <a:defRPr/>
              </a:pPr>
              <a:t>‹#›</a:t>
            </a:fld>
            <a:endParaRPr lang="tr-TR"/>
          </a:p>
        </p:txBody>
      </p:sp>
    </p:spTree>
    <p:extLst>
      <p:ext uri="{BB962C8B-B14F-4D97-AF65-F5344CB8AC3E}">
        <p14:creationId xmlns:p14="http://schemas.microsoft.com/office/powerpoint/2010/main" val="88122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8D434B9A-96FD-41C9-BA9B-54CD9BAA3453}" type="datetimeFigureOut">
              <a:rPr lang="tr-TR" smtClean="0"/>
              <a:pPr>
                <a:defRPr/>
              </a:pPr>
              <a:t>16.08.2021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AF977B6-DD31-4E07-A603-1C77346FCA7D}" type="slidenum">
              <a:rPr lang="tr-TR" smtClean="0"/>
              <a:pPr>
                <a:defRPr/>
              </a:pPr>
              <a:t>‹#›</a:t>
            </a:fld>
            <a:endParaRPr lang="tr-TR"/>
          </a:p>
        </p:txBody>
      </p:sp>
    </p:spTree>
    <p:extLst>
      <p:ext uri="{BB962C8B-B14F-4D97-AF65-F5344CB8AC3E}">
        <p14:creationId xmlns:p14="http://schemas.microsoft.com/office/powerpoint/2010/main" val="274083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fld id="{D6B487DB-BD35-4D5C-A1D7-BCC0A5ACC309}" type="datetimeFigureOut">
              <a:rPr lang="tr-TR" smtClean="0"/>
              <a:pPr>
                <a:defRPr/>
              </a:pPr>
              <a:t>16.08.2021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9F6734B-841A-462E-89CB-191B7C06201B}" type="slidenum">
              <a:rPr lang="tr-TR" smtClean="0"/>
              <a:pPr>
                <a:defRPr/>
              </a:pPr>
              <a:t>‹#›</a:t>
            </a:fld>
            <a:endParaRPr lang="tr-TR"/>
          </a:p>
        </p:txBody>
      </p:sp>
    </p:spTree>
    <p:extLst>
      <p:ext uri="{BB962C8B-B14F-4D97-AF65-F5344CB8AC3E}">
        <p14:creationId xmlns:p14="http://schemas.microsoft.com/office/powerpoint/2010/main" val="251050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a:t>Asıl başlık stilini düzenlemek için tıklayın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D6B487DB-BD35-4D5C-A1D7-BCC0A5ACC309}" type="datetimeFigureOut">
              <a:rPr lang="tr-TR" smtClean="0"/>
              <a:pPr>
                <a:defRPr/>
              </a:pPr>
              <a:t>16.08.2021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9F6734B-841A-462E-89CB-191B7C06201B}" type="slidenum">
              <a:rPr lang="tr-TR" smtClean="0"/>
              <a:pPr>
                <a:defRPr/>
              </a:pPr>
              <a:t>‹#›</a:t>
            </a:fld>
            <a:endParaRPr lang="tr-TR"/>
          </a:p>
        </p:txBody>
      </p:sp>
    </p:spTree>
    <p:extLst>
      <p:ext uri="{BB962C8B-B14F-4D97-AF65-F5344CB8AC3E}">
        <p14:creationId xmlns:p14="http://schemas.microsoft.com/office/powerpoint/2010/main" val="325719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D6B487DB-BD35-4D5C-A1D7-BCC0A5ACC309}" type="datetimeFigureOut">
              <a:rPr lang="tr-TR" smtClean="0"/>
              <a:pPr>
                <a:defRPr/>
              </a:pPr>
              <a:t>16.08.2021</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9F6734B-841A-462E-89CB-191B7C06201B}" type="slidenum">
              <a:rPr lang="tr-TR" smtClean="0"/>
              <a:pPr>
                <a:defRPr/>
              </a:pPr>
              <a:t>‹#›</a:t>
            </a:fld>
            <a:endParaRPr lang="tr-TR"/>
          </a:p>
        </p:txBody>
      </p:sp>
    </p:spTree>
    <p:extLst>
      <p:ext uri="{BB962C8B-B14F-4D97-AF65-F5344CB8AC3E}">
        <p14:creationId xmlns:p14="http://schemas.microsoft.com/office/powerpoint/2010/main" val="213233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36163C81-E4C6-461B-B353-8FB54809698D}" type="datetimeFigureOut">
              <a:rPr lang="tr-TR" smtClean="0"/>
              <a:pPr>
                <a:defRPr/>
              </a:pPr>
              <a:t>16.08.2021</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F56DEAD1-542D-440B-AB9D-7A880C5D702F}" type="slidenum">
              <a:rPr lang="tr-TR" smtClean="0"/>
              <a:pPr>
                <a:defRPr/>
              </a:pPr>
              <a:t>‹#›</a:t>
            </a:fld>
            <a:endParaRPr lang="tr-TR"/>
          </a:p>
        </p:txBody>
      </p:sp>
    </p:spTree>
    <p:extLst>
      <p:ext uri="{BB962C8B-B14F-4D97-AF65-F5344CB8AC3E}">
        <p14:creationId xmlns:p14="http://schemas.microsoft.com/office/powerpoint/2010/main" val="71194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fld id="{5B1F0582-F729-47EC-B141-B4FFA8953067}" type="datetimeFigureOut">
              <a:rPr lang="tr-TR" smtClean="0"/>
              <a:pPr>
                <a:defRPr/>
              </a:pPr>
              <a:t>16.08.2021</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EE949405-84D1-42CD-8626-83A5E55723F3}" type="slidenum">
              <a:rPr lang="tr-TR" smtClean="0"/>
              <a:pPr>
                <a:defRPr/>
              </a:pPr>
              <a:t>‹#›</a:t>
            </a:fld>
            <a:endParaRPr lang="tr-TR"/>
          </a:p>
        </p:txBody>
      </p:sp>
    </p:spTree>
    <p:extLst>
      <p:ext uri="{BB962C8B-B14F-4D97-AF65-F5344CB8AC3E}">
        <p14:creationId xmlns:p14="http://schemas.microsoft.com/office/powerpoint/2010/main" val="341062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fld id="{8E2D684F-1D6D-4C26-AB91-F12A78D8E0A1}" type="datetimeFigureOut">
              <a:rPr lang="tr-TR" smtClean="0"/>
              <a:pPr>
                <a:defRPr/>
              </a:pPr>
              <a:t>16.08.2021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8EAA18F-1707-4D27-A3D4-309B079B5B51}" type="slidenum">
              <a:rPr lang="tr-TR" smtClean="0"/>
              <a:pPr>
                <a:defRPr/>
              </a:pPr>
              <a:t>‹#›</a:t>
            </a:fld>
            <a:endParaRPr lang="tr-TR"/>
          </a:p>
        </p:txBody>
      </p:sp>
    </p:spTree>
    <p:extLst>
      <p:ext uri="{BB962C8B-B14F-4D97-AF65-F5344CB8AC3E}">
        <p14:creationId xmlns:p14="http://schemas.microsoft.com/office/powerpoint/2010/main" val="363601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fld id="{0F66FB5B-9BB2-4A1D-B496-D0942A4A0571}" type="datetimeFigureOut">
              <a:rPr lang="tr-TR" smtClean="0"/>
              <a:pPr>
                <a:defRPr/>
              </a:pPr>
              <a:t>16.08.2021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CE2DC59C-87AA-4AFB-A868-38A939A383FC}" type="slidenum">
              <a:rPr lang="tr-TR" smtClean="0"/>
              <a:pPr>
                <a:defRPr/>
              </a:pPr>
              <a:t>‹#›</a:t>
            </a:fld>
            <a:endParaRPr lang="tr-TR"/>
          </a:p>
        </p:txBody>
      </p:sp>
    </p:spTree>
    <p:extLst>
      <p:ext uri="{BB962C8B-B14F-4D97-AF65-F5344CB8AC3E}">
        <p14:creationId xmlns:p14="http://schemas.microsoft.com/office/powerpoint/2010/main" val="185512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D6B487DB-BD35-4D5C-A1D7-BCC0A5ACC309}" type="datetimeFigureOut">
              <a:rPr lang="tr-TR" smtClean="0"/>
              <a:pPr>
                <a:defRPr/>
              </a:pPr>
              <a:t>16.08.2021</a:t>
            </a:fld>
            <a:endParaRPr lang="tr-T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tr-T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E9F6734B-841A-462E-89CB-191B7C06201B}" type="slidenum">
              <a:rPr lang="tr-TR" smtClean="0"/>
              <a:pPr>
                <a:defRPr/>
              </a:pPr>
              <a:t>‹#›</a:t>
            </a:fld>
            <a:endParaRPr lang="tr-TR"/>
          </a:p>
        </p:txBody>
      </p:sp>
    </p:spTree>
    <p:extLst>
      <p:ext uri="{BB962C8B-B14F-4D97-AF65-F5344CB8AC3E}">
        <p14:creationId xmlns:p14="http://schemas.microsoft.com/office/powerpoint/2010/main" val="214141341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72A3B4A9-FAAA-4206-910D-6EFF2263BBB8}"/>
              </a:ext>
            </a:extLst>
          </p:cNvPr>
          <p:cNvSpPr>
            <a:spLocks noGrp="1"/>
          </p:cNvSpPr>
          <p:nvPr>
            <p:ph type="ctrTitle"/>
          </p:nvPr>
        </p:nvSpPr>
        <p:spPr>
          <a:xfrm>
            <a:off x="899592" y="1917817"/>
            <a:ext cx="3417527" cy="2550877"/>
          </a:xfrm>
        </p:spPr>
        <p:txBody>
          <a:bodyPr/>
          <a:lstStyle/>
          <a:p>
            <a:pPr fontAlgn="auto">
              <a:spcAft>
                <a:spcPts val="0"/>
              </a:spcAft>
              <a:defRPr/>
            </a:pPr>
            <a:r>
              <a:rPr lang="tr-TR" dirty="0"/>
              <a:t>Öfke Kontrolü</a:t>
            </a:r>
          </a:p>
        </p:txBody>
      </p:sp>
      <p:sp>
        <p:nvSpPr>
          <p:cNvPr id="9" name="Dikdörtgen 8">
            <a:extLst>
              <a:ext uri="{FF2B5EF4-FFF2-40B4-BE49-F238E27FC236}">
                <a16:creationId xmlns:a16="http://schemas.microsoft.com/office/drawing/2014/main" id="{BDD984CE-55CA-488B-BE48-2F941D43CC80}"/>
              </a:ext>
            </a:extLst>
          </p:cNvPr>
          <p:cNvSpPr/>
          <p:nvPr/>
        </p:nvSpPr>
        <p:spPr>
          <a:xfrm>
            <a:off x="4498975" y="1292225"/>
            <a:ext cx="46038" cy="380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a:p>
        </p:txBody>
      </p:sp>
      <p:sp>
        <p:nvSpPr>
          <p:cNvPr id="3081" name="Metin kutusu 7">
            <a:extLst>
              <a:ext uri="{FF2B5EF4-FFF2-40B4-BE49-F238E27FC236}">
                <a16:creationId xmlns:a16="http://schemas.microsoft.com/office/drawing/2014/main" id="{F5DCDF5F-253B-4E91-842B-F9AD48467436}"/>
              </a:ext>
            </a:extLst>
          </p:cNvPr>
          <p:cNvSpPr txBox="1">
            <a:spLocks noChangeArrowheads="1"/>
          </p:cNvSpPr>
          <p:nvPr/>
        </p:nvSpPr>
        <p:spPr bwMode="auto">
          <a:xfrm>
            <a:off x="5167313" y="2584450"/>
            <a:ext cx="37306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endParaRPr lang="tr-TR" altLang="tr-TR" b="1">
              <a:solidFill>
                <a:schemeClr val="bg1"/>
              </a:solidFill>
              <a:latin typeface="Calibri" panose="020F0502020204030204" pitchFamily="34" charset="0"/>
              <a:cs typeface="Arial" panose="020B0604020202020204" pitchFamily="34" charset="0"/>
            </a:endParaRPr>
          </a:p>
          <a:p>
            <a:pPr eaLnBrk="1" hangingPunct="1">
              <a:spcBef>
                <a:spcPct val="0"/>
              </a:spcBef>
              <a:buFontTx/>
              <a:buNone/>
            </a:pPr>
            <a:endParaRPr lang="tr-TR" altLang="tr-TR" sz="1800">
              <a:solidFill>
                <a:schemeClr val="bg1"/>
              </a:solidFill>
              <a:latin typeface="Calibri" panose="020F050202020403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D24D8946-7807-445D-852A-2F6D53EF2386}"/>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3A4BBF6D-701D-4786-B14A-6289F3A00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451" y="1525080"/>
            <a:ext cx="3410347" cy="36046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E1CB32-A3DC-4878-AE01-3AEDA1AC62AA}"/>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ÖFKE DUYGUSUNUN NEDENLERİ</a:t>
            </a:r>
          </a:p>
        </p:txBody>
      </p:sp>
      <p:sp>
        <p:nvSpPr>
          <p:cNvPr id="3" name="İçerik Yer Tutucusu 2">
            <a:extLst>
              <a:ext uri="{FF2B5EF4-FFF2-40B4-BE49-F238E27FC236}">
                <a16:creationId xmlns:a16="http://schemas.microsoft.com/office/drawing/2014/main" id="{9A9386E4-C470-4921-AE07-537F670792C2}"/>
              </a:ext>
            </a:extLst>
          </p:cNvPr>
          <p:cNvSpPr>
            <a:spLocks noGrp="1"/>
          </p:cNvSpPr>
          <p:nvPr>
            <p:ph idx="1"/>
          </p:nvPr>
        </p:nvSpPr>
        <p:spPr>
          <a:xfrm>
            <a:off x="457200" y="2276872"/>
            <a:ext cx="8578850" cy="4047728"/>
          </a:xfrm>
        </p:spPr>
        <p:txBody>
          <a:bodyPr rtlCol="0">
            <a:normAutofit/>
          </a:bodyPr>
          <a:lstStyle/>
          <a:p>
            <a:pPr algn="just" fontAlgn="auto">
              <a:spcAft>
                <a:spcPts val="0"/>
              </a:spcAft>
              <a:defRPr/>
            </a:pPr>
            <a:r>
              <a:rPr lang="tr-TR" dirty="0">
                <a:solidFill>
                  <a:schemeClr val="tx1">
                    <a:lumMod val="50000"/>
                    <a:lumOff val="50000"/>
                  </a:schemeClr>
                </a:solidFill>
              </a:rPr>
              <a:t>Başkalarının bizden farklılığını yanlış olarak görmek , gerçekçi olmayan bir yaklaşımdır.</a:t>
            </a:r>
          </a:p>
          <a:p>
            <a:pPr algn="just" fontAlgn="auto">
              <a:spcAft>
                <a:spcPts val="0"/>
              </a:spcAft>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Bir başkasını değiştirmek neredeyse imkansızken , bunu imkanlı ve mümkün saymamız. </a:t>
            </a:r>
          </a:p>
          <a:p>
            <a:pPr marL="0" indent="0" algn="just" fontAlgn="auto">
              <a:spcAft>
                <a:spcPts val="0"/>
              </a:spcAft>
              <a:buFont typeface="Arial" panose="020B0604020202020204" pitchFamily="34" charset="0"/>
              <a:buNone/>
              <a:defRPr/>
            </a:pPr>
            <a:endParaRPr lang="tr-TR" dirty="0">
              <a:solidFill>
                <a:schemeClr val="tx1">
                  <a:lumMod val="50000"/>
                  <a:lumOff val="50000"/>
                </a:schemeClr>
              </a:solidFill>
            </a:endParaRPr>
          </a:p>
          <a:p>
            <a:pPr marL="0" indent="0" algn="just" fontAlgn="auto">
              <a:spcAft>
                <a:spcPts val="0"/>
              </a:spcAft>
              <a:buFont typeface="Arial" panose="020B0604020202020204" pitchFamily="34" charset="0"/>
              <a:buNone/>
              <a:defRPr/>
            </a:pPr>
            <a:endParaRPr lang="tr-TR" dirty="0">
              <a:solidFill>
                <a:schemeClr val="tx1">
                  <a:lumMod val="50000"/>
                  <a:lumOff val="50000"/>
                </a:schemeClr>
              </a:solidFill>
            </a:endParaRPr>
          </a:p>
        </p:txBody>
      </p:sp>
      <p:sp>
        <p:nvSpPr>
          <p:cNvPr id="6" name="Metin kutusu 5">
            <a:extLst>
              <a:ext uri="{FF2B5EF4-FFF2-40B4-BE49-F238E27FC236}">
                <a16:creationId xmlns:a16="http://schemas.microsoft.com/office/drawing/2014/main" id="{C5F6DDAC-E48D-4A1D-BF04-774FB72192C8}"/>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CA646308-F71A-4C43-99FE-B0E40C62F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8194" name="Picture 2" descr="Dab, Farbkleks, Soru, Öfke, Sorun, Hüsran, Sinirli">
            <a:extLst>
              <a:ext uri="{FF2B5EF4-FFF2-40B4-BE49-F238E27FC236}">
                <a16:creationId xmlns:a16="http://schemas.microsoft.com/office/drawing/2014/main" id="{03C5226A-E049-4082-9463-B556D2D3B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141" y="3955396"/>
            <a:ext cx="3140968" cy="2451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158A17-F540-4472-841D-370F9E30BBF0}"/>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ANNE BABAYA ÖNERİLER</a:t>
            </a:r>
          </a:p>
        </p:txBody>
      </p:sp>
      <p:sp>
        <p:nvSpPr>
          <p:cNvPr id="14339" name="İçerik Yer Tutucusu 2">
            <a:extLst>
              <a:ext uri="{FF2B5EF4-FFF2-40B4-BE49-F238E27FC236}">
                <a16:creationId xmlns:a16="http://schemas.microsoft.com/office/drawing/2014/main" id="{A423B527-F246-45E7-A90C-D04543D5B348}"/>
              </a:ext>
            </a:extLst>
          </p:cNvPr>
          <p:cNvSpPr>
            <a:spLocks noGrp="1"/>
          </p:cNvSpPr>
          <p:nvPr>
            <p:ph idx="1"/>
          </p:nvPr>
        </p:nvSpPr>
        <p:spPr>
          <a:xfrm>
            <a:off x="457200" y="2456418"/>
            <a:ext cx="8578850" cy="3868182"/>
          </a:xfrm>
        </p:spPr>
        <p:txBody>
          <a:bodyPr/>
          <a:lstStyle/>
          <a:p>
            <a:pPr algn="just"/>
            <a:r>
              <a:rPr lang="tr-TR" altLang="tr-TR" dirty="0"/>
              <a:t>Çocuğun rahat hareket edebileceği ve enerjisini aktarabileceği ortamlar hazırlanmalıdır.</a:t>
            </a:r>
          </a:p>
          <a:p>
            <a:pPr algn="just"/>
            <a:endParaRPr lang="tr-TR" altLang="tr-TR" dirty="0"/>
          </a:p>
          <a:p>
            <a:pPr algn="just"/>
            <a:r>
              <a:rPr lang="tr-TR" altLang="tr-TR" dirty="0"/>
              <a:t>Yapabileceği işlerde sorumluluk verilmelidir.  Yapamayacağı işler verilmemelidir.</a:t>
            </a:r>
          </a:p>
          <a:p>
            <a:pPr algn="just"/>
            <a:endParaRPr lang="tr-TR" altLang="tr-TR" dirty="0"/>
          </a:p>
          <a:p>
            <a:pPr algn="just"/>
            <a:r>
              <a:rPr lang="tr-TR" altLang="tr-TR" dirty="0"/>
              <a:t>Çocuk sakin kalarak zor bir durumla başa çıktığında , onu takdir ederek bu olumlu davranışını ön plana çıkarılmalıdır. </a:t>
            </a:r>
          </a:p>
        </p:txBody>
      </p:sp>
      <p:sp>
        <p:nvSpPr>
          <p:cNvPr id="6" name="Metin kutusu 5">
            <a:extLst>
              <a:ext uri="{FF2B5EF4-FFF2-40B4-BE49-F238E27FC236}">
                <a16:creationId xmlns:a16="http://schemas.microsoft.com/office/drawing/2014/main" id="{7079BFC1-1E5B-4692-8E2E-4D3A67248B3A}"/>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BA7C5B4B-0B68-4EC6-A4C9-D0EC08427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9218" name="Picture 2" descr="Gülen, Öfke, Fenalık, Sinirli, Eğlence">
            <a:extLst>
              <a:ext uri="{FF2B5EF4-FFF2-40B4-BE49-F238E27FC236}">
                <a16:creationId xmlns:a16="http://schemas.microsoft.com/office/drawing/2014/main" id="{CB13B280-4AE5-4F95-9247-814C20F48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67553"/>
            <a:ext cx="2339752" cy="1347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F3A891-810D-4AAC-BBBA-F07FC39F8A82}"/>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ANNE BABAYA ÖNERİLER</a:t>
            </a:r>
          </a:p>
        </p:txBody>
      </p:sp>
      <p:sp>
        <p:nvSpPr>
          <p:cNvPr id="3" name="İçerik Yer Tutucusu 2">
            <a:extLst>
              <a:ext uri="{FF2B5EF4-FFF2-40B4-BE49-F238E27FC236}">
                <a16:creationId xmlns:a16="http://schemas.microsoft.com/office/drawing/2014/main" id="{A4DACF24-0835-4FFF-AAC7-42E41DB4DB46}"/>
              </a:ext>
            </a:extLst>
          </p:cNvPr>
          <p:cNvSpPr>
            <a:spLocks noGrp="1"/>
          </p:cNvSpPr>
          <p:nvPr>
            <p:ph idx="1"/>
          </p:nvPr>
        </p:nvSpPr>
        <p:spPr>
          <a:xfrm>
            <a:off x="457200" y="2456418"/>
            <a:ext cx="8578850" cy="3564870"/>
          </a:xfrm>
        </p:spPr>
        <p:txBody>
          <a:bodyPr rtlCol="0">
            <a:normAutofit fontScale="92500" lnSpcReduction="10000"/>
          </a:bodyPr>
          <a:lstStyle/>
          <a:p>
            <a:pPr algn="just" fontAlgn="auto">
              <a:spcAft>
                <a:spcPts val="0"/>
              </a:spcAft>
              <a:defRPr/>
            </a:pPr>
            <a:r>
              <a:rPr lang="tr-TR" dirty="0">
                <a:solidFill>
                  <a:schemeClr val="tx1">
                    <a:lumMod val="50000"/>
                    <a:lumOff val="50000"/>
                  </a:schemeClr>
                </a:solidFill>
              </a:rPr>
              <a:t>Amaç , öfkenin dışa vurulmasını engellemek değil , uygun bir dille ifade edilmesini sağlamaktır.</a:t>
            </a:r>
          </a:p>
          <a:p>
            <a:pPr algn="just" fontAlgn="auto">
              <a:spcAft>
                <a:spcPts val="0"/>
              </a:spcAft>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Öfkeyi kontrol ederek kendimize zarar vermeyi engellemenin elimizde olduğu hem anlatılmalı hem de örnek davranışlarla gösterilmelidir.</a:t>
            </a:r>
          </a:p>
          <a:p>
            <a:pPr algn="just" fontAlgn="auto">
              <a:spcAft>
                <a:spcPts val="0"/>
              </a:spcAft>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Anne baba çocuğa iyi bir model olmalıdır. </a:t>
            </a:r>
          </a:p>
          <a:p>
            <a:pPr algn="just" fontAlgn="auto">
              <a:spcAft>
                <a:spcPts val="0"/>
              </a:spcAft>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Kalabalık ortamlarda anne baba veya çocuğun öfkelenmesi çatışma ortamına yol açar. Daha sonra yalnız kalındığında , kalabalık ortamda olan olumsuz davranışlar üzerinde konuşulabilir. </a:t>
            </a:r>
          </a:p>
        </p:txBody>
      </p:sp>
      <p:sp>
        <p:nvSpPr>
          <p:cNvPr id="6" name="Metin kutusu 5">
            <a:extLst>
              <a:ext uri="{FF2B5EF4-FFF2-40B4-BE49-F238E27FC236}">
                <a16:creationId xmlns:a16="http://schemas.microsoft.com/office/drawing/2014/main" id="{1FBB7609-B09E-4539-90C0-B011347D58DF}"/>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C9D8C908-E375-4D27-AA3E-133546A82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E2EF94-F49C-4DB4-833E-2941ECDFE8E2}"/>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ANNE BABAYA ÖNERİLER</a:t>
            </a:r>
          </a:p>
        </p:txBody>
      </p:sp>
      <p:sp>
        <p:nvSpPr>
          <p:cNvPr id="16387" name="İçerik Yer Tutucusu 2">
            <a:extLst>
              <a:ext uri="{FF2B5EF4-FFF2-40B4-BE49-F238E27FC236}">
                <a16:creationId xmlns:a16="http://schemas.microsoft.com/office/drawing/2014/main" id="{B9FB9F0A-75F9-4671-BC77-57CE06418685}"/>
              </a:ext>
            </a:extLst>
          </p:cNvPr>
          <p:cNvSpPr>
            <a:spLocks noGrp="1"/>
          </p:cNvSpPr>
          <p:nvPr>
            <p:ph idx="1"/>
          </p:nvPr>
        </p:nvSpPr>
        <p:spPr>
          <a:xfrm>
            <a:off x="457200" y="2276872"/>
            <a:ext cx="8578850" cy="4047728"/>
          </a:xfrm>
        </p:spPr>
        <p:txBody>
          <a:bodyPr/>
          <a:lstStyle/>
          <a:p>
            <a:pPr algn="just"/>
            <a:r>
              <a:rPr lang="tr-TR" altLang="tr-TR" dirty="0"/>
              <a:t>Çocuk öfkelenmesin diye her istediğini yapması hoş görülmemelidir.</a:t>
            </a:r>
          </a:p>
          <a:p>
            <a:pPr algn="just"/>
            <a:endParaRPr lang="tr-TR" altLang="tr-TR" dirty="0"/>
          </a:p>
          <a:p>
            <a:pPr algn="just"/>
            <a:r>
              <a:rPr lang="tr-TR" altLang="tr-TR" dirty="0"/>
              <a:t>Aile içinde kuralları tartışmasına , kendini savunmasına izin vermek gerekir. Çocuğun kendisini ifade etme becerisini ve haksız duruma düştüğünde hakkını aramasını öğretmiş oluruz.</a:t>
            </a:r>
          </a:p>
          <a:p>
            <a:pPr algn="just"/>
            <a:endParaRPr lang="tr-TR" altLang="tr-TR" dirty="0"/>
          </a:p>
          <a:p>
            <a:pPr algn="just"/>
            <a:r>
              <a:rPr lang="tr-TR" altLang="tr-TR" dirty="0"/>
              <a:t>Anne babaların çocuk yetiştirmeye yönelik kuralları ortak ve tutarlı olmalıdır. </a:t>
            </a:r>
          </a:p>
        </p:txBody>
      </p:sp>
      <p:sp>
        <p:nvSpPr>
          <p:cNvPr id="6" name="Metin kutusu 5">
            <a:extLst>
              <a:ext uri="{FF2B5EF4-FFF2-40B4-BE49-F238E27FC236}">
                <a16:creationId xmlns:a16="http://schemas.microsoft.com/office/drawing/2014/main" id="{FFAB8F3F-CDB7-4222-AEFC-7CB82D55C109}"/>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10242" name="Picture 2" descr="Öfke, Şiddet, Acımasız, Sorun, Kötüye">
            <a:extLst>
              <a:ext uri="{FF2B5EF4-FFF2-40B4-BE49-F238E27FC236}">
                <a16:creationId xmlns:a16="http://schemas.microsoft.com/office/drawing/2014/main" id="{CDD88D53-442F-476E-88D1-CA1CD57F9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43712"/>
            <a:ext cx="2609742" cy="141428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1382A0A4-7ED2-4D82-BADB-79CD627C9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D2C1D7-B1B4-45C3-9C8D-BEDBBF5FAD42}"/>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ANNE BABAYA ÖNERİLER</a:t>
            </a:r>
          </a:p>
        </p:txBody>
      </p:sp>
      <p:sp>
        <p:nvSpPr>
          <p:cNvPr id="3" name="İçerik Yer Tutucusu 2">
            <a:extLst>
              <a:ext uri="{FF2B5EF4-FFF2-40B4-BE49-F238E27FC236}">
                <a16:creationId xmlns:a16="http://schemas.microsoft.com/office/drawing/2014/main" id="{4AC4E7A9-C0D4-48AD-918E-AFEA1D042933}"/>
              </a:ext>
            </a:extLst>
          </p:cNvPr>
          <p:cNvSpPr>
            <a:spLocks noGrp="1"/>
          </p:cNvSpPr>
          <p:nvPr>
            <p:ph idx="1"/>
          </p:nvPr>
        </p:nvSpPr>
        <p:spPr>
          <a:xfrm>
            <a:off x="457200" y="2636912"/>
            <a:ext cx="8578850" cy="3687688"/>
          </a:xfrm>
        </p:spPr>
        <p:txBody>
          <a:bodyPr rtlCol="0">
            <a:normAutofit/>
          </a:bodyPr>
          <a:lstStyle/>
          <a:p>
            <a:pPr algn="just" fontAlgn="auto">
              <a:spcAft>
                <a:spcPts val="0"/>
              </a:spcAft>
              <a:defRPr/>
            </a:pPr>
            <a:r>
              <a:rPr lang="tr-TR" dirty="0">
                <a:solidFill>
                  <a:schemeClr val="tx1">
                    <a:lumMod val="50000"/>
                    <a:lumOff val="50000"/>
                  </a:schemeClr>
                </a:solidFill>
              </a:rPr>
              <a:t>Çocuk öfkelendiğinde paniğe kapılıp hemen tepki vermek yerine , onu etkili bir şekilde dinlemek çok önemlidir.</a:t>
            </a:r>
          </a:p>
          <a:p>
            <a:pPr algn="just" fontAlgn="auto">
              <a:spcAft>
                <a:spcPts val="0"/>
              </a:spcAft>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Özellikle ergenlik döneminde duyguların anlaşılması önemlidir. Toplumsal baskı ve gelenekler duyguları kolay ifade etmeyi engellemektedir. Aile içinde rahat ifade edebileceği ortamlar hazırlamalıyız.</a:t>
            </a:r>
          </a:p>
          <a:p>
            <a:pPr algn="just" fontAlgn="auto">
              <a:spcAft>
                <a:spcPts val="0"/>
              </a:spcAft>
              <a:defRPr/>
            </a:pPr>
            <a:endParaRPr lang="tr-TR" dirty="0">
              <a:solidFill>
                <a:schemeClr val="tx1">
                  <a:lumMod val="50000"/>
                  <a:lumOff val="50000"/>
                </a:schemeClr>
              </a:solidFill>
            </a:endParaRPr>
          </a:p>
          <a:p>
            <a:pPr marL="0" indent="0" algn="just" fontAlgn="auto">
              <a:spcAft>
                <a:spcPts val="0"/>
              </a:spcAft>
              <a:buFont typeface="Arial" panose="020B0604020202020204" pitchFamily="34" charset="0"/>
              <a:buNone/>
              <a:defRPr/>
            </a:pPr>
            <a:endParaRPr lang="tr-TR" dirty="0">
              <a:solidFill>
                <a:schemeClr val="tx1">
                  <a:lumMod val="50000"/>
                  <a:lumOff val="50000"/>
                </a:schemeClr>
              </a:solidFill>
            </a:endParaRPr>
          </a:p>
        </p:txBody>
      </p:sp>
      <p:sp>
        <p:nvSpPr>
          <p:cNvPr id="6" name="Metin kutusu 5">
            <a:extLst>
              <a:ext uri="{FF2B5EF4-FFF2-40B4-BE49-F238E27FC236}">
                <a16:creationId xmlns:a16="http://schemas.microsoft.com/office/drawing/2014/main" id="{8EC9F548-590D-4807-A57C-F542C48BCB32}"/>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FB657AE1-40C7-4F68-95D2-5C9A88692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12290" name="Picture 2" descr="Kaybetme, Ban, Hayır, Ng, Hata, Batten">
            <a:extLst>
              <a:ext uri="{FF2B5EF4-FFF2-40B4-BE49-F238E27FC236}">
                <a16:creationId xmlns:a16="http://schemas.microsoft.com/office/drawing/2014/main" id="{C07292BF-5308-4935-A45F-66D1B94B5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15366"/>
            <a:ext cx="2339512" cy="2339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621660-F79C-41AC-B3F0-7F63681DF4A2}"/>
              </a:ext>
            </a:extLst>
          </p:cNvPr>
          <p:cNvSpPr>
            <a:spLocks noGrp="1"/>
          </p:cNvSpPr>
          <p:nvPr>
            <p:ph type="title"/>
          </p:nvPr>
        </p:nvSpPr>
        <p:spPr>
          <a:xfrm>
            <a:off x="457200" y="836613"/>
            <a:ext cx="8229600" cy="9366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ÖFKEMİZİN SALDIRGANLIĞA DÖNÜŞMEMESİ İÇİN…</a:t>
            </a:r>
          </a:p>
        </p:txBody>
      </p:sp>
      <p:sp>
        <p:nvSpPr>
          <p:cNvPr id="18435" name="İçerik Yer Tutucusu 2">
            <a:extLst>
              <a:ext uri="{FF2B5EF4-FFF2-40B4-BE49-F238E27FC236}">
                <a16:creationId xmlns:a16="http://schemas.microsoft.com/office/drawing/2014/main" id="{9406A889-8267-49B5-8814-FF9071D86902}"/>
              </a:ext>
            </a:extLst>
          </p:cNvPr>
          <p:cNvSpPr>
            <a:spLocks noGrp="1"/>
          </p:cNvSpPr>
          <p:nvPr>
            <p:ph idx="1"/>
          </p:nvPr>
        </p:nvSpPr>
        <p:spPr>
          <a:xfrm>
            <a:off x="457200" y="2600881"/>
            <a:ext cx="8578850" cy="3996769"/>
          </a:xfrm>
        </p:spPr>
        <p:txBody>
          <a:bodyPr/>
          <a:lstStyle/>
          <a:p>
            <a:pPr algn="just"/>
            <a:r>
              <a:rPr lang="tr-TR" altLang="tr-TR" dirty="0"/>
              <a:t>Bizi öfkelendiren insanların yaptıkları değil , yapılanlara ilişkin düşüncelerimizdir. </a:t>
            </a:r>
            <a:r>
              <a:rPr lang="tr-TR" altLang="tr-TR" dirty="0" err="1"/>
              <a:t>Örn</a:t>
            </a:r>
            <a:r>
              <a:rPr lang="tr-TR" altLang="tr-TR" dirty="0"/>
              <a:t> , koridorda size çarpan kişiye karşı olumsuz düşüncelerimiz varsa bu davranışa öfkelenebiliriz. Diğer yandan olumlu düşüncelerimizin olduğu birisi bize çarpsa yanlışlıkla çarptığını düşünerek öfkelenmeyebiliriz. Çünkü zihnimizde öfkeye neden olan ‘ ukala adam’ yargılayıcı imajı yerine ‘ iyi insan ‘ imajı vardır. </a:t>
            </a:r>
          </a:p>
        </p:txBody>
      </p:sp>
      <p:sp>
        <p:nvSpPr>
          <p:cNvPr id="6" name="Metin kutusu 5">
            <a:extLst>
              <a:ext uri="{FF2B5EF4-FFF2-40B4-BE49-F238E27FC236}">
                <a16:creationId xmlns:a16="http://schemas.microsoft.com/office/drawing/2014/main" id="{0F572ECD-C441-4A00-A104-DAA68ED510D8}"/>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18BDCA14-3823-4860-9AD6-307C793CD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13314" name="Picture 2" descr="Lego, Sinirli, Öfke, Duygular, Tehlikeli">
            <a:extLst>
              <a:ext uri="{FF2B5EF4-FFF2-40B4-BE49-F238E27FC236}">
                <a16:creationId xmlns:a16="http://schemas.microsoft.com/office/drawing/2014/main" id="{4893CA08-427D-43E9-B43A-9DA5B64DA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28" y="4725144"/>
            <a:ext cx="3004021" cy="20026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0DCC7-1951-4A71-BE94-B70D370E6C58}"/>
              </a:ext>
            </a:extLst>
          </p:cNvPr>
          <p:cNvSpPr>
            <a:spLocks noGrp="1"/>
          </p:cNvSpPr>
          <p:nvPr>
            <p:ph type="title"/>
          </p:nvPr>
        </p:nvSpPr>
        <p:spPr>
          <a:xfrm>
            <a:off x="631825" y="476672"/>
            <a:ext cx="8229600" cy="13684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ÖFKEMİZİN SALDIRGANLIĞA DÖNÜŞMEMESİ İÇİN…</a:t>
            </a:r>
          </a:p>
        </p:txBody>
      </p:sp>
      <p:sp>
        <p:nvSpPr>
          <p:cNvPr id="19459" name="İçerik Yer Tutucusu 2">
            <a:extLst>
              <a:ext uri="{FF2B5EF4-FFF2-40B4-BE49-F238E27FC236}">
                <a16:creationId xmlns:a16="http://schemas.microsoft.com/office/drawing/2014/main" id="{70E114A6-8FA4-4E6F-AC24-883B0143659C}"/>
              </a:ext>
            </a:extLst>
          </p:cNvPr>
          <p:cNvSpPr>
            <a:spLocks noGrp="1"/>
          </p:cNvSpPr>
          <p:nvPr>
            <p:ph idx="1"/>
          </p:nvPr>
        </p:nvSpPr>
        <p:spPr>
          <a:xfrm>
            <a:off x="457200" y="1889125"/>
            <a:ext cx="8578850" cy="4968875"/>
          </a:xfrm>
        </p:spPr>
        <p:txBody>
          <a:bodyPr/>
          <a:lstStyle/>
          <a:p>
            <a:pPr algn="just"/>
            <a:endParaRPr lang="tr-TR" altLang="tr-TR" dirty="0"/>
          </a:p>
          <a:p>
            <a:pPr algn="just"/>
            <a:r>
              <a:rPr lang="tr-TR" altLang="tr-TR" dirty="0"/>
              <a:t>Duygularımızın nedeni başkalarının yaptıkları değil , bizim onların davranışlarına ilişkin yaptığımız yorumdur. </a:t>
            </a:r>
          </a:p>
          <a:p>
            <a:pPr algn="just"/>
            <a:r>
              <a:rPr lang="tr-TR" altLang="tr-TR" dirty="0"/>
              <a:t>Bu yüzden öfkemizi ifade etmede kullanacağımız ilk adım , karşımızdaki kişiyi öfkemizin sorumlusu olarak görmemektir. Çünkü öfkemizi , karşımızdaki kişiyi suçlayarak ifade ettiğimizde muhtemelen öfkemizi tam olarak ifade etmemiş oluruz.</a:t>
            </a:r>
          </a:p>
        </p:txBody>
      </p:sp>
      <p:sp>
        <p:nvSpPr>
          <p:cNvPr id="6" name="Metin kutusu 5">
            <a:extLst>
              <a:ext uri="{FF2B5EF4-FFF2-40B4-BE49-F238E27FC236}">
                <a16:creationId xmlns:a16="http://schemas.microsoft.com/office/drawing/2014/main" id="{FB990558-DEF3-4B89-8419-1C728728620B}"/>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236EF7E3-F4C9-4713-91EB-CBEC462CD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14338" name="Picture 2" descr="Yumruk, Isyan, Isyancı, Kol, Silâh">
            <a:extLst>
              <a:ext uri="{FF2B5EF4-FFF2-40B4-BE49-F238E27FC236}">
                <a16:creationId xmlns:a16="http://schemas.microsoft.com/office/drawing/2014/main" id="{E3C41408-2F04-4F4C-9407-6C5107F07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79" y="4520750"/>
            <a:ext cx="6791325" cy="1699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E4752C-4A2B-424C-AB78-2D0530DC2D4D}"/>
              </a:ext>
            </a:extLst>
          </p:cNvPr>
          <p:cNvSpPr>
            <a:spLocks noGrp="1"/>
          </p:cNvSpPr>
          <p:nvPr>
            <p:ph type="title"/>
          </p:nvPr>
        </p:nvSpPr>
        <p:spPr>
          <a:xfrm>
            <a:off x="457200" y="520700"/>
            <a:ext cx="8229600" cy="1368425"/>
          </a:xfrm>
        </p:spPr>
        <p:txBody>
          <a:bodyPr/>
          <a:lstStyle/>
          <a:p>
            <a:pPr fontAlgn="auto">
              <a:spcAft>
                <a:spcPts val="0"/>
              </a:spcAft>
              <a:defRPr/>
            </a:pPr>
            <a:r>
              <a:rPr lang="tr-TR" sz="2800" b="1" u="sng" dirty="0">
                <a:effectLst>
                  <a:outerShdw blurRad="38100" dist="38100" dir="2700000" algn="tl">
                    <a:srgbClr val="000000">
                      <a:alpha val="43137"/>
                    </a:srgbClr>
                  </a:outerShdw>
                </a:effectLst>
              </a:rPr>
              <a:t>ÖFKEMİZİN SALDIRGANLIĞA DÖNÜŞMEMESİ İÇİN…</a:t>
            </a:r>
          </a:p>
        </p:txBody>
      </p:sp>
      <p:sp>
        <p:nvSpPr>
          <p:cNvPr id="3" name="İçerik Yer Tutucusu 2">
            <a:extLst>
              <a:ext uri="{FF2B5EF4-FFF2-40B4-BE49-F238E27FC236}">
                <a16:creationId xmlns:a16="http://schemas.microsoft.com/office/drawing/2014/main" id="{188FEA16-0BB9-482C-B772-386BC3B6854B}"/>
              </a:ext>
            </a:extLst>
          </p:cNvPr>
          <p:cNvSpPr>
            <a:spLocks noGrp="1"/>
          </p:cNvSpPr>
          <p:nvPr>
            <p:ph idx="1"/>
          </p:nvPr>
        </p:nvSpPr>
        <p:spPr>
          <a:xfrm>
            <a:off x="282575" y="2420888"/>
            <a:ext cx="8578850" cy="4968875"/>
          </a:xfrm>
        </p:spPr>
        <p:txBody>
          <a:bodyPr rtlCol="0">
            <a:normAutofit/>
          </a:bodyPr>
          <a:lstStyle/>
          <a:p>
            <a:pPr algn="just" fontAlgn="auto">
              <a:spcAft>
                <a:spcPts val="0"/>
              </a:spcAft>
              <a:defRPr/>
            </a:pPr>
            <a:r>
              <a:rPr lang="tr-TR" dirty="0">
                <a:solidFill>
                  <a:schemeClr val="tx1">
                    <a:lumMod val="50000"/>
                    <a:lumOff val="50000"/>
                  </a:schemeClr>
                </a:solidFill>
              </a:rPr>
              <a:t>Farkında olmadan çok sık kullandığımız ve bizi öfkelendiren ‘ asla ‘ ya da ‘ olmalı olmamalı’ gibi sözcükleri zihnimizde yakalayıp bunları fark edip yerlerine daha işlevsel sözcükler kullanılabilir. </a:t>
            </a:r>
          </a:p>
          <a:p>
            <a:pPr marL="0" indent="0" algn="just" fontAlgn="auto">
              <a:spcAft>
                <a:spcPts val="0"/>
              </a:spcAft>
              <a:buFont typeface="Arial" panose="020B0604020202020204" pitchFamily="34" charset="0"/>
              <a:buNone/>
              <a:defRPr/>
            </a:pPr>
            <a:r>
              <a:rPr lang="tr-TR" dirty="0">
                <a:solidFill>
                  <a:schemeClr val="tx1">
                    <a:lumMod val="50000"/>
                    <a:lumOff val="50000"/>
                  </a:schemeClr>
                </a:solidFill>
              </a:rPr>
              <a:t>   ‘ bu araba asla çalışmaz ‘    ‘ mutlaka gelmeli’ gibi    sözcükler öfkemizin haklı olduğu düşüncelerine yol açar. </a:t>
            </a:r>
          </a:p>
          <a:p>
            <a:pPr marL="0" indent="0" algn="just" fontAlgn="auto">
              <a:spcAft>
                <a:spcPts val="0"/>
              </a:spcAft>
              <a:buFont typeface="Arial" panose="020B0604020202020204" pitchFamily="34" charset="0"/>
              <a:buNone/>
              <a:defRPr/>
            </a:pPr>
            <a:r>
              <a:rPr lang="tr-TR" dirty="0">
                <a:solidFill>
                  <a:schemeClr val="tx1">
                    <a:lumMod val="50000"/>
                    <a:lumOff val="50000"/>
                  </a:schemeClr>
                </a:solidFill>
              </a:rPr>
              <a:t> ‘ arabanın aküsünü değiştirirsek araba çalışabilir’ </a:t>
            </a:r>
          </a:p>
        </p:txBody>
      </p:sp>
      <p:sp>
        <p:nvSpPr>
          <p:cNvPr id="6" name="Metin kutusu 5">
            <a:extLst>
              <a:ext uri="{FF2B5EF4-FFF2-40B4-BE49-F238E27FC236}">
                <a16:creationId xmlns:a16="http://schemas.microsoft.com/office/drawing/2014/main" id="{C5FC3D02-630F-47C0-A279-3144183975C3}"/>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62D79D9C-5094-437F-B47B-78AF0FAE7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9" name="Picture 2" descr="Beyin, Kalp, Beyin Simgesi">
            <a:extLst>
              <a:ext uri="{FF2B5EF4-FFF2-40B4-BE49-F238E27FC236}">
                <a16:creationId xmlns:a16="http://schemas.microsoft.com/office/drawing/2014/main" id="{DBC92093-E24C-43BE-A83C-FC083490C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00" y="4483216"/>
            <a:ext cx="5886622" cy="2005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2C22E5-51E6-4AAE-9D97-89A0EE1147C8}"/>
              </a:ext>
            </a:extLst>
          </p:cNvPr>
          <p:cNvSpPr>
            <a:spLocks noGrp="1"/>
          </p:cNvSpPr>
          <p:nvPr>
            <p:ph type="title"/>
          </p:nvPr>
        </p:nvSpPr>
        <p:spPr>
          <a:xfrm>
            <a:off x="806450" y="547688"/>
            <a:ext cx="8229600" cy="13684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ÖFKEMİZİN SALDIRGANLIĞA DÖNÜŞMEMESİ İÇİN…</a:t>
            </a:r>
          </a:p>
        </p:txBody>
      </p:sp>
      <p:sp>
        <p:nvSpPr>
          <p:cNvPr id="21507" name="İçerik Yer Tutucusu 2">
            <a:extLst>
              <a:ext uri="{FF2B5EF4-FFF2-40B4-BE49-F238E27FC236}">
                <a16:creationId xmlns:a16="http://schemas.microsoft.com/office/drawing/2014/main" id="{A71E1E4F-7670-4C48-A083-41C1BBC107D9}"/>
              </a:ext>
            </a:extLst>
          </p:cNvPr>
          <p:cNvSpPr>
            <a:spLocks noGrp="1"/>
          </p:cNvSpPr>
          <p:nvPr>
            <p:ph idx="1"/>
          </p:nvPr>
        </p:nvSpPr>
        <p:spPr>
          <a:xfrm>
            <a:off x="282575" y="2276872"/>
            <a:ext cx="8578850" cy="4681537"/>
          </a:xfrm>
        </p:spPr>
        <p:txBody>
          <a:bodyPr/>
          <a:lstStyle/>
          <a:p>
            <a:pPr algn="just"/>
            <a:r>
              <a:rPr lang="tr-TR" altLang="tr-TR" dirty="0"/>
              <a:t>İletişim becerilerine sahip olursak , karşıdaki kişiyi daha iyi anlamamız ve kendimizi daha rahat ifade edebilmemiz kolaylaşacaktır. </a:t>
            </a:r>
          </a:p>
          <a:p>
            <a:pPr algn="just"/>
            <a:r>
              <a:rPr lang="tr-TR" altLang="tr-TR" dirty="0"/>
              <a:t>Empati , etkin dinleme  gibi temel iletişim tekniklerini hayatımızda uyguladığımız zaman insanlarla daha etkili iletişim ortamlarında bulunuruz.</a:t>
            </a:r>
          </a:p>
          <a:p>
            <a:pPr algn="just"/>
            <a:r>
              <a:rPr lang="tr-TR" altLang="tr-TR" dirty="0"/>
              <a:t>Toplumumuzda insanların saldırgan davranışlar gösterdikleri olaylara baktığımızda genelde birbirlerini dinlemediklerinden ve dinlemedikleri içinde birbirlerini anlamadıklarından kaynaklanmaktadır.  </a:t>
            </a:r>
          </a:p>
        </p:txBody>
      </p:sp>
      <p:sp>
        <p:nvSpPr>
          <p:cNvPr id="6" name="Metin kutusu 5">
            <a:extLst>
              <a:ext uri="{FF2B5EF4-FFF2-40B4-BE49-F238E27FC236}">
                <a16:creationId xmlns:a16="http://schemas.microsoft.com/office/drawing/2014/main" id="{A3B28EAC-3D4E-4FE3-9591-F24E7D584CA5}"/>
              </a:ext>
            </a:extLst>
          </p:cNvPr>
          <p:cNvSpPr txBox="1"/>
          <p:nvPr/>
        </p:nvSpPr>
        <p:spPr>
          <a:xfrm>
            <a:off x="1174416" y="648997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54DD9C1B-10DC-40F7-A59D-513854563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C28378-9034-4C4D-8CB3-086B1B09B2ED}"/>
              </a:ext>
            </a:extLst>
          </p:cNvPr>
          <p:cNvSpPr>
            <a:spLocks noGrp="1"/>
          </p:cNvSpPr>
          <p:nvPr>
            <p:ph type="title"/>
          </p:nvPr>
        </p:nvSpPr>
        <p:spPr>
          <a:xfrm>
            <a:off x="739775" y="540528"/>
            <a:ext cx="8229600" cy="13684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ÖFKEMİZİN SALDIRGANLIĞA DÖNÜŞMEMESİ İÇİN…</a:t>
            </a:r>
          </a:p>
        </p:txBody>
      </p:sp>
      <p:sp>
        <p:nvSpPr>
          <p:cNvPr id="22531" name="İçerik Yer Tutucusu 2">
            <a:extLst>
              <a:ext uri="{FF2B5EF4-FFF2-40B4-BE49-F238E27FC236}">
                <a16:creationId xmlns:a16="http://schemas.microsoft.com/office/drawing/2014/main" id="{FCED623B-0D44-4D62-AE7A-E3581F165B10}"/>
              </a:ext>
            </a:extLst>
          </p:cNvPr>
          <p:cNvSpPr>
            <a:spLocks noGrp="1"/>
          </p:cNvSpPr>
          <p:nvPr>
            <p:ph idx="1"/>
          </p:nvPr>
        </p:nvSpPr>
        <p:spPr>
          <a:xfrm>
            <a:off x="390525" y="2276872"/>
            <a:ext cx="8578850" cy="4968875"/>
          </a:xfrm>
        </p:spPr>
        <p:txBody>
          <a:bodyPr/>
          <a:lstStyle/>
          <a:p>
            <a:pPr algn="just"/>
            <a:r>
              <a:rPr lang="tr-TR" altLang="tr-TR" dirty="0"/>
              <a:t>Bazen bizi öfkelendiren sebeplerin yakın çevremizde olduğunu fark ederiz. Kendimizle baş başa kalabildiğimiz  , dinlenebileceğimiz bir vakit ayırabilirsek çevremize karşı daha duyarlı olabiliriz.</a:t>
            </a:r>
          </a:p>
          <a:p>
            <a:pPr algn="just"/>
            <a:r>
              <a:rPr lang="tr-TR" altLang="tr-TR" dirty="0" err="1"/>
              <a:t>Örn</a:t>
            </a:r>
            <a:r>
              <a:rPr lang="tr-TR" altLang="tr-TR" dirty="0"/>
              <a:t>, işten çok yorgun gelen bir babanın , kendisine ayırabileceği 15 dakikalık bir süre sonunda çocuklarının isteklerine öfkelenmeden yanıt verebilir.   </a:t>
            </a:r>
          </a:p>
        </p:txBody>
      </p:sp>
      <p:sp>
        <p:nvSpPr>
          <p:cNvPr id="6" name="Metin kutusu 5">
            <a:extLst>
              <a:ext uri="{FF2B5EF4-FFF2-40B4-BE49-F238E27FC236}">
                <a16:creationId xmlns:a16="http://schemas.microsoft.com/office/drawing/2014/main" id="{951C129A-E087-46BA-BF8D-9AE04B219C33}"/>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9A4A7926-B5D7-429F-9D3A-FC8D020EB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17410" name="Picture 2" descr="Takım Ruhu, Takım Çalışması, Toplum">
            <a:extLst>
              <a:ext uri="{FF2B5EF4-FFF2-40B4-BE49-F238E27FC236}">
                <a16:creationId xmlns:a16="http://schemas.microsoft.com/office/drawing/2014/main" id="{3A7E8BA0-DAD4-43B4-BDF0-C2D38061E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282184"/>
            <a:ext cx="7231534" cy="22064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7F4AA2-9BD9-4066-88AC-82E51AEB05C6}"/>
              </a:ext>
            </a:extLst>
          </p:cNvPr>
          <p:cNvSpPr>
            <a:spLocks noGrp="1"/>
          </p:cNvSpPr>
          <p:nvPr>
            <p:ph type="title"/>
          </p:nvPr>
        </p:nvSpPr>
        <p:spPr>
          <a:xfrm>
            <a:off x="481856" y="502910"/>
            <a:ext cx="8229600" cy="1223963"/>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ÖFKE NEDİR?</a:t>
            </a:r>
          </a:p>
        </p:txBody>
      </p:sp>
      <p:sp>
        <p:nvSpPr>
          <p:cNvPr id="4099" name="İçerik Yer Tutucusu 2">
            <a:extLst>
              <a:ext uri="{FF2B5EF4-FFF2-40B4-BE49-F238E27FC236}">
                <a16:creationId xmlns:a16="http://schemas.microsoft.com/office/drawing/2014/main" id="{7F9FA05E-F66B-40D7-BBB7-421862150F22}"/>
              </a:ext>
            </a:extLst>
          </p:cNvPr>
          <p:cNvSpPr>
            <a:spLocks noGrp="1"/>
          </p:cNvSpPr>
          <p:nvPr>
            <p:ph idx="1"/>
          </p:nvPr>
        </p:nvSpPr>
        <p:spPr>
          <a:xfrm>
            <a:off x="457200" y="2420888"/>
            <a:ext cx="8229600" cy="3903712"/>
          </a:xfrm>
        </p:spPr>
        <p:txBody>
          <a:bodyPr/>
          <a:lstStyle/>
          <a:p>
            <a:pPr algn="just"/>
            <a:r>
              <a:rPr lang="tr-TR" altLang="tr-TR" dirty="0"/>
              <a:t>Hakkımız olanı alamadığımızda veya önem verdiğimiz bir insanın beklentilerimiz doğrultusunda davranmadığında yaşanan , o olaya ilişkin yaşanması sınırında kaldığında insan doğasının gereği olan bir duygudur.</a:t>
            </a:r>
          </a:p>
          <a:p>
            <a:pPr algn="just"/>
            <a:r>
              <a:rPr lang="tr-TR" altLang="tr-TR" dirty="0"/>
              <a:t>Normal , herkes tarafından hissedilen  , kontrol edilmesi gereken bir duygudur.</a:t>
            </a:r>
          </a:p>
          <a:p>
            <a:pPr algn="just"/>
            <a:r>
              <a:rPr lang="tr-TR" altLang="tr-TR" dirty="0"/>
              <a:t>Saldırganlık ile aynı şey değildir. Saldırganlık , öfkenin kontrol edilemediği durumlarda ortaya çıkan bir davranıştır. </a:t>
            </a:r>
          </a:p>
        </p:txBody>
      </p:sp>
      <p:sp>
        <p:nvSpPr>
          <p:cNvPr id="6" name="Metin kutusu 5">
            <a:extLst>
              <a:ext uri="{FF2B5EF4-FFF2-40B4-BE49-F238E27FC236}">
                <a16:creationId xmlns:a16="http://schemas.microsoft.com/office/drawing/2014/main" id="{E50D266B-FA77-4627-8F01-ABF331ED909D}"/>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8" name="Resim 7">
            <a:extLst>
              <a:ext uri="{FF2B5EF4-FFF2-40B4-BE49-F238E27FC236}">
                <a16:creationId xmlns:a16="http://schemas.microsoft.com/office/drawing/2014/main" id="{E1BD0584-2BC2-4670-8FDA-4A24F1FD0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1026" name="Picture 2" descr="Öfke, Kızgın, Sinirli, Duygu, Sorun, Ağrı, Boşa, Memnun">
            <a:extLst>
              <a:ext uri="{FF2B5EF4-FFF2-40B4-BE49-F238E27FC236}">
                <a16:creationId xmlns:a16="http://schemas.microsoft.com/office/drawing/2014/main" id="{769F72FC-8F89-4BC2-9668-0BF9ABA1A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114" y="5085183"/>
            <a:ext cx="1679079" cy="1679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E525D9-8A1E-43B2-889B-7DE9F7BC6FE5}"/>
              </a:ext>
            </a:extLst>
          </p:cNvPr>
          <p:cNvSpPr>
            <a:spLocks noGrp="1"/>
          </p:cNvSpPr>
          <p:nvPr>
            <p:ph type="title"/>
          </p:nvPr>
        </p:nvSpPr>
        <p:spPr>
          <a:xfrm>
            <a:off x="891026" y="520700"/>
            <a:ext cx="8229600" cy="13684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ÖFKEMİZİN SALDIRGANLIĞA DÖNÜŞMEMESİ İÇİN….</a:t>
            </a:r>
          </a:p>
        </p:txBody>
      </p:sp>
      <p:sp>
        <p:nvSpPr>
          <p:cNvPr id="23555" name="İçerik Yer Tutucusu 2">
            <a:extLst>
              <a:ext uri="{FF2B5EF4-FFF2-40B4-BE49-F238E27FC236}">
                <a16:creationId xmlns:a16="http://schemas.microsoft.com/office/drawing/2014/main" id="{4F3B57E9-FA2B-45DA-9A16-767B481CB3AB}"/>
              </a:ext>
            </a:extLst>
          </p:cNvPr>
          <p:cNvSpPr>
            <a:spLocks noGrp="1"/>
          </p:cNvSpPr>
          <p:nvPr>
            <p:ph idx="1"/>
          </p:nvPr>
        </p:nvSpPr>
        <p:spPr>
          <a:xfrm>
            <a:off x="571581" y="2708920"/>
            <a:ext cx="8578850" cy="4968875"/>
          </a:xfrm>
        </p:spPr>
        <p:txBody>
          <a:bodyPr/>
          <a:lstStyle/>
          <a:p>
            <a:pPr algn="just"/>
            <a:r>
              <a:rPr lang="tr-TR" altLang="tr-TR" dirty="0"/>
              <a:t>Eğer belirli saatlerde veya belirli durumlarda öfkeleniyor ve bu öfkemizin şiddeti artıyorsa , bu konuşmaların zamanını değiştirebiliriz. </a:t>
            </a:r>
          </a:p>
          <a:p>
            <a:pPr algn="just"/>
            <a:r>
              <a:rPr lang="tr-TR" altLang="tr-TR" dirty="0" err="1"/>
              <a:t>Örn</a:t>
            </a:r>
            <a:r>
              <a:rPr lang="tr-TR" altLang="tr-TR" dirty="0"/>
              <a:t>, karnı acıkınca çok öfkelenen açlığa tahammülü olmayan bir kişinin eşiyle konuşmak istediği bazı konuları yemekten sonra ya ertelemesi , gereksiz bir çatışma ortamını engelleyecektir. </a:t>
            </a:r>
          </a:p>
        </p:txBody>
      </p:sp>
      <p:sp>
        <p:nvSpPr>
          <p:cNvPr id="6" name="Metin kutusu 5">
            <a:extLst>
              <a:ext uri="{FF2B5EF4-FFF2-40B4-BE49-F238E27FC236}">
                <a16:creationId xmlns:a16="http://schemas.microsoft.com/office/drawing/2014/main" id="{2131239E-040D-4C37-924D-1C52EBA517D6}"/>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494055BA-8F43-4E73-8BAE-671E90785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92784F-E022-4F68-B165-0A9231F6D39C}"/>
              </a:ext>
            </a:extLst>
          </p:cNvPr>
          <p:cNvSpPr>
            <a:spLocks noGrp="1"/>
          </p:cNvSpPr>
          <p:nvPr>
            <p:ph type="title"/>
          </p:nvPr>
        </p:nvSpPr>
        <p:spPr>
          <a:xfrm>
            <a:off x="720261" y="546008"/>
            <a:ext cx="8229600" cy="13684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ÖFKEMİZİN SALDIRGANLIĞA DÖNÜŞMEMESİ İÇİN….</a:t>
            </a:r>
          </a:p>
        </p:txBody>
      </p:sp>
      <p:sp>
        <p:nvSpPr>
          <p:cNvPr id="3" name="İçerik Yer Tutucusu 2">
            <a:extLst>
              <a:ext uri="{FF2B5EF4-FFF2-40B4-BE49-F238E27FC236}">
                <a16:creationId xmlns:a16="http://schemas.microsoft.com/office/drawing/2014/main" id="{736D908E-3C5A-4EAF-82F4-F103DE7452CC}"/>
              </a:ext>
            </a:extLst>
          </p:cNvPr>
          <p:cNvSpPr>
            <a:spLocks noGrp="1"/>
          </p:cNvSpPr>
          <p:nvPr>
            <p:ph idx="1"/>
          </p:nvPr>
        </p:nvSpPr>
        <p:spPr>
          <a:xfrm>
            <a:off x="282575" y="2780928"/>
            <a:ext cx="8578850" cy="4536827"/>
          </a:xfrm>
        </p:spPr>
        <p:txBody>
          <a:bodyPr rtlCol="0">
            <a:normAutofit/>
          </a:bodyPr>
          <a:lstStyle/>
          <a:p>
            <a:pPr algn="just" fontAlgn="auto">
              <a:spcAft>
                <a:spcPts val="0"/>
              </a:spcAft>
              <a:defRPr/>
            </a:pPr>
            <a:r>
              <a:rPr lang="tr-TR" dirty="0">
                <a:solidFill>
                  <a:schemeClr val="tx1">
                    <a:lumMod val="50000"/>
                    <a:lumOff val="50000"/>
                  </a:schemeClr>
                </a:solidFill>
              </a:rPr>
              <a:t>Öfke şiddetimizi artıran ortamdan bir an önce uzaklaşmamız , öfke şiddetimizi azaltacaktır.</a:t>
            </a:r>
          </a:p>
          <a:p>
            <a:pPr algn="just" fontAlgn="auto">
              <a:spcAft>
                <a:spcPts val="0"/>
              </a:spcAft>
              <a:defRPr/>
            </a:pPr>
            <a:r>
              <a:rPr lang="tr-TR" dirty="0">
                <a:solidFill>
                  <a:schemeClr val="tx1">
                    <a:lumMod val="50000"/>
                    <a:lumOff val="50000"/>
                  </a:schemeClr>
                </a:solidFill>
              </a:rPr>
              <a:t>Sınıf içerisinde bir arkadaşınız ile tartışmaya başladığınızda hemen o ortamdan ayrılmak , daha sonra sakinleştiğinizde tartışmaya yol açan olayı arkadaşınız ile tekrar değerlendirmek etkili bir davranış olacaktır. Hatta sınıf ortamını terk edip , lavaboda elimizi yüzümüzü yıkamamız sakinleşmemizi hızlandıracaktır. </a:t>
            </a:r>
          </a:p>
        </p:txBody>
      </p:sp>
      <p:sp>
        <p:nvSpPr>
          <p:cNvPr id="6" name="Metin kutusu 5">
            <a:extLst>
              <a:ext uri="{FF2B5EF4-FFF2-40B4-BE49-F238E27FC236}">
                <a16:creationId xmlns:a16="http://schemas.microsoft.com/office/drawing/2014/main" id="{1733E59E-41DF-42B7-B809-B5E7D257CCC5}"/>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0B147EBB-F5A2-478E-A618-FF3A99363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11A32A-F569-4746-871F-D45254FBC949}"/>
              </a:ext>
            </a:extLst>
          </p:cNvPr>
          <p:cNvSpPr>
            <a:spLocks noGrp="1"/>
          </p:cNvSpPr>
          <p:nvPr>
            <p:ph type="title"/>
          </p:nvPr>
        </p:nvSpPr>
        <p:spPr>
          <a:xfrm>
            <a:off x="755321" y="547453"/>
            <a:ext cx="8229600" cy="13684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 KONTROL YÖNTEMLERİ</a:t>
            </a:r>
            <a:br>
              <a:rPr lang="tr-TR" sz="3600" b="1" u="sng" dirty="0">
                <a:effectLst>
                  <a:outerShdw blurRad="38100" dist="38100" dir="2700000" algn="tl">
                    <a:srgbClr val="000000">
                      <a:alpha val="43137"/>
                    </a:srgbClr>
                  </a:outerShdw>
                </a:effectLst>
              </a:rPr>
            </a:br>
            <a:r>
              <a:rPr lang="tr-TR" sz="3600" b="1" u="sng" dirty="0">
                <a:effectLst>
                  <a:outerShdw blurRad="38100" dist="38100" dir="2700000" algn="tl">
                    <a:srgbClr val="000000">
                      <a:alpha val="43137"/>
                    </a:srgbClr>
                  </a:outerShdw>
                </a:effectLst>
              </a:rPr>
              <a:t>TİMÜS BEZİ</a:t>
            </a:r>
          </a:p>
        </p:txBody>
      </p:sp>
      <p:sp>
        <p:nvSpPr>
          <p:cNvPr id="25603" name="İçerik Yer Tutucusu 2">
            <a:extLst>
              <a:ext uri="{FF2B5EF4-FFF2-40B4-BE49-F238E27FC236}">
                <a16:creationId xmlns:a16="http://schemas.microsoft.com/office/drawing/2014/main" id="{873B94E0-E539-4509-BA64-627AA2A4365F}"/>
              </a:ext>
            </a:extLst>
          </p:cNvPr>
          <p:cNvSpPr>
            <a:spLocks noGrp="1"/>
          </p:cNvSpPr>
          <p:nvPr>
            <p:ph idx="1"/>
          </p:nvPr>
        </p:nvSpPr>
        <p:spPr>
          <a:xfrm>
            <a:off x="282575" y="2348880"/>
            <a:ext cx="8578850" cy="4968875"/>
          </a:xfrm>
        </p:spPr>
        <p:txBody>
          <a:bodyPr/>
          <a:lstStyle/>
          <a:p>
            <a:pPr algn="just"/>
            <a:r>
              <a:rPr lang="tr-TR" altLang="tr-TR" dirty="0"/>
              <a:t>Öfkelendiğimiz zaman dilimizi damağımıza yapıştıralım.  Bu yöntem anlık öfkeleri kontrol etmek için kullanılır. Dil damağa yapışınca timüs bezi aktive olur. Timüs bezi bağışıklık sistemini ayakta tutar. </a:t>
            </a:r>
          </a:p>
          <a:p>
            <a:pPr algn="just"/>
            <a:r>
              <a:rPr lang="tr-TR" altLang="tr-TR" dirty="0"/>
              <a:t>Timüs bezi beyin ile irtibata geçer ve aşırılığı önler. Öfke , kaygı ve üzüntünün aşırı yaşanmasını engeller. Daha kontrollü ve olumlu düşünmeye yol açar.  </a:t>
            </a:r>
          </a:p>
          <a:p>
            <a:pPr algn="just"/>
            <a:r>
              <a:rPr lang="tr-TR" altLang="tr-TR" dirty="0"/>
              <a:t>Timüs bezi göğse vurulduğunda veya kahkaha atıldığında aktive olur. Sinirlenince gülme veya ağlarken göğse vurma ruhsal açıdan iyilik durumuna yol açar. </a:t>
            </a:r>
          </a:p>
        </p:txBody>
      </p:sp>
      <p:sp>
        <p:nvSpPr>
          <p:cNvPr id="6" name="Metin kutusu 5">
            <a:extLst>
              <a:ext uri="{FF2B5EF4-FFF2-40B4-BE49-F238E27FC236}">
                <a16:creationId xmlns:a16="http://schemas.microsoft.com/office/drawing/2014/main" id="{693A8AD4-632F-4E56-B54B-B423012E04AD}"/>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9DA257E7-8031-4ED5-ADCA-482513DD1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60B997-2036-4F4B-96AD-54623EA02CB8}"/>
              </a:ext>
            </a:extLst>
          </p:cNvPr>
          <p:cNvSpPr>
            <a:spLocks noGrp="1"/>
          </p:cNvSpPr>
          <p:nvPr>
            <p:ph type="title"/>
          </p:nvPr>
        </p:nvSpPr>
        <p:spPr>
          <a:xfrm>
            <a:off x="638256" y="646645"/>
            <a:ext cx="8229600" cy="13684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 KONTROL YÖNTEMLERİ</a:t>
            </a:r>
            <a:br>
              <a:rPr lang="tr-TR" sz="3600" b="1" u="sng" dirty="0">
                <a:effectLst>
                  <a:outerShdw blurRad="38100" dist="38100" dir="2700000" algn="tl">
                    <a:srgbClr val="000000">
                      <a:alpha val="43137"/>
                    </a:srgbClr>
                  </a:outerShdw>
                </a:effectLst>
              </a:rPr>
            </a:br>
            <a:r>
              <a:rPr lang="tr-TR" sz="3600" b="1" u="sng" dirty="0">
                <a:effectLst>
                  <a:outerShdw blurRad="38100" dist="38100" dir="2700000" algn="tl">
                    <a:srgbClr val="000000">
                      <a:alpha val="43137"/>
                    </a:srgbClr>
                  </a:outerShdw>
                </a:effectLst>
              </a:rPr>
              <a:t>SOL KULAK</a:t>
            </a:r>
          </a:p>
        </p:txBody>
      </p:sp>
      <p:sp>
        <p:nvSpPr>
          <p:cNvPr id="26627" name="İçerik Yer Tutucusu 2">
            <a:extLst>
              <a:ext uri="{FF2B5EF4-FFF2-40B4-BE49-F238E27FC236}">
                <a16:creationId xmlns:a16="http://schemas.microsoft.com/office/drawing/2014/main" id="{421A1C62-8730-4EA3-8022-7046860D2B42}"/>
              </a:ext>
            </a:extLst>
          </p:cNvPr>
          <p:cNvSpPr>
            <a:spLocks noGrp="1"/>
          </p:cNvSpPr>
          <p:nvPr>
            <p:ph idx="1"/>
          </p:nvPr>
        </p:nvSpPr>
        <p:spPr>
          <a:xfrm>
            <a:off x="463631" y="2492896"/>
            <a:ext cx="8578850" cy="4968875"/>
          </a:xfrm>
        </p:spPr>
        <p:txBody>
          <a:bodyPr/>
          <a:lstStyle/>
          <a:p>
            <a:pPr algn="just"/>
            <a:r>
              <a:rPr lang="tr-TR" altLang="tr-TR" dirty="0"/>
              <a:t>İkna etmede güçlük yaşanan durumlarda , karşımızdaki kişinin sol kulağına kısık sesle konuşmalıyız.</a:t>
            </a:r>
          </a:p>
          <a:p>
            <a:pPr algn="just"/>
            <a:r>
              <a:rPr lang="tr-TR" altLang="tr-TR" dirty="0"/>
              <a:t>Sol kulağına konuşulan birinin beynin sağ tarafı aktif hale gelir. Dinlemeye başlar ve anlama kabul etme , ikna olma kolaylaşır. </a:t>
            </a:r>
          </a:p>
          <a:p>
            <a:pPr algn="just"/>
            <a:r>
              <a:rPr lang="tr-TR" altLang="tr-TR" dirty="0"/>
              <a:t>Biz sesimizi kıstığımızda, öfkemizin de sesi kısılır, karşımızdaki kişi de sakinleşir. </a:t>
            </a:r>
          </a:p>
        </p:txBody>
      </p:sp>
      <p:sp>
        <p:nvSpPr>
          <p:cNvPr id="6" name="Metin kutusu 5">
            <a:extLst>
              <a:ext uri="{FF2B5EF4-FFF2-40B4-BE49-F238E27FC236}">
                <a16:creationId xmlns:a16="http://schemas.microsoft.com/office/drawing/2014/main" id="{E3A52271-F0D8-4924-B685-625B803B3925}"/>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882C8E51-B510-4288-A10C-E4DA59AA2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18434" name="Picture 2" descr="Megafon, Konuşmacı, Konuşmak, Yüksek Sesle, Iletişim">
            <a:extLst>
              <a:ext uri="{FF2B5EF4-FFF2-40B4-BE49-F238E27FC236}">
                <a16:creationId xmlns:a16="http://schemas.microsoft.com/office/drawing/2014/main" id="{50455B46-6FB1-4247-B9E3-55A197178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6" y="4531264"/>
            <a:ext cx="3132798" cy="2326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CBB99A-E1A6-40D2-B730-118EC7A3B992}"/>
              </a:ext>
            </a:extLst>
          </p:cNvPr>
          <p:cNvSpPr>
            <a:spLocks noGrp="1"/>
          </p:cNvSpPr>
          <p:nvPr>
            <p:ph type="title"/>
          </p:nvPr>
        </p:nvSpPr>
        <p:spPr>
          <a:xfrm>
            <a:off x="667350" y="740937"/>
            <a:ext cx="8229600" cy="9366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 KONTROL YÖNTEMLERİ</a:t>
            </a:r>
            <a:br>
              <a:rPr lang="tr-TR" sz="3600" b="1" u="sng" dirty="0">
                <a:effectLst>
                  <a:outerShdw blurRad="38100" dist="38100" dir="2700000" algn="tl">
                    <a:srgbClr val="000000">
                      <a:alpha val="43137"/>
                    </a:srgbClr>
                  </a:outerShdw>
                </a:effectLst>
              </a:rPr>
            </a:br>
            <a:r>
              <a:rPr lang="tr-TR" sz="3600" b="1" u="sng" dirty="0">
                <a:effectLst>
                  <a:outerShdw blurRad="38100" dist="38100" dir="2700000" algn="tl">
                    <a:srgbClr val="000000">
                      <a:alpha val="43137"/>
                    </a:srgbClr>
                  </a:outerShdw>
                </a:effectLst>
              </a:rPr>
              <a:t>UYKUNUN ÖNEMİ</a:t>
            </a:r>
          </a:p>
        </p:txBody>
      </p:sp>
      <p:sp>
        <p:nvSpPr>
          <p:cNvPr id="3" name="İçerik Yer Tutucusu 2">
            <a:extLst>
              <a:ext uri="{FF2B5EF4-FFF2-40B4-BE49-F238E27FC236}">
                <a16:creationId xmlns:a16="http://schemas.microsoft.com/office/drawing/2014/main" id="{6627B57B-38A1-4D3D-B581-A4D1A87FCA5A}"/>
              </a:ext>
            </a:extLst>
          </p:cNvPr>
          <p:cNvSpPr>
            <a:spLocks noGrp="1"/>
          </p:cNvSpPr>
          <p:nvPr>
            <p:ph idx="1"/>
          </p:nvPr>
        </p:nvSpPr>
        <p:spPr>
          <a:xfrm>
            <a:off x="492725" y="2420888"/>
            <a:ext cx="8578850" cy="5184775"/>
          </a:xfrm>
        </p:spPr>
        <p:txBody>
          <a:bodyPr rtlCol="0">
            <a:normAutofit/>
          </a:bodyPr>
          <a:lstStyle/>
          <a:p>
            <a:pPr algn="just" fontAlgn="auto">
              <a:spcAft>
                <a:spcPts val="0"/>
              </a:spcAft>
              <a:defRPr/>
            </a:pPr>
            <a:r>
              <a:rPr lang="tr-TR" dirty="0">
                <a:solidFill>
                  <a:schemeClr val="tx1">
                    <a:lumMod val="50000"/>
                    <a:lumOff val="50000"/>
                  </a:schemeClr>
                </a:solidFill>
              </a:rPr>
              <a:t>Kaliteli okul , sinir sistemini onarır.</a:t>
            </a:r>
          </a:p>
          <a:p>
            <a:pPr algn="just" fontAlgn="auto">
              <a:spcAft>
                <a:spcPts val="0"/>
              </a:spcAft>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Akşam yatarken sağ tarafınıza doğru yatmaya özen gösterin. Sağ tarafa doğru yattığınızda , zamanla sağ burun deliğiniz kapanacak ve sol burun deliğiniz ile nefes alıp vermeye başlayacaksınız. Sol burun deliği ile yapılan nefes alış verişi , beynin sağ yarım küresini aktivite eder. </a:t>
            </a:r>
          </a:p>
          <a:p>
            <a:pPr marL="0" indent="0" algn="just" fontAlgn="auto">
              <a:spcAft>
                <a:spcPts val="0"/>
              </a:spcAft>
              <a:buFont typeface="Arial" panose="020B0604020202020204" pitchFamily="34" charset="0"/>
              <a:buNone/>
              <a:defRPr/>
            </a:pPr>
            <a:endParaRPr lang="tr-TR" dirty="0">
              <a:solidFill>
                <a:schemeClr val="tx1">
                  <a:lumMod val="50000"/>
                  <a:lumOff val="50000"/>
                </a:schemeClr>
              </a:solidFill>
            </a:endParaRPr>
          </a:p>
        </p:txBody>
      </p:sp>
      <p:sp>
        <p:nvSpPr>
          <p:cNvPr id="6" name="Metin kutusu 5">
            <a:extLst>
              <a:ext uri="{FF2B5EF4-FFF2-40B4-BE49-F238E27FC236}">
                <a16:creationId xmlns:a16="http://schemas.microsoft.com/office/drawing/2014/main" id="{0B326E95-740C-4A6E-9A81-F6B5BB4B4AD4}"/>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8" name="Resim 7">
            <a:extLst>
              <a:ext uri="{FF2B5EF4-FFF2-40B4-BE49-F238E27FC236}">
                <a16:creationId xmlns:a16="http://schemas.microsoft.com/office/drawing/2014/main" id="{8C0A2201-289C-418F-AF7B-06149A8B2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1AE3EE-BB36-42A3-A956-5A15BC6398C7}"/>
              </a:ext>
            </a:extLst>
          </p:cNvPr>
          <p:cNvSpPr>
            <a:spLocks noGrp="1"/>
          </p:cNvSpPr>
          <p:nvPr>
            <p:ph type="title"/>
          </p:nvPr>
        </p:nvSpPr>
        <p:spPr>
          <a:xfrm>
            <a:off x="631825" y="736600"/>
            <a:ext cx="8229600" cy="9366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 KONTROL YÖNTEMLERİ</a:t>
            </a:r>
            <a:br>
              <a:rPr lang="tr-TR" sz="3600" b="1" u="sng" dirty="0">
                <a:effectLst>
                  <a:outerShdw blurRad="38100" dist="38100" dir="2700000" algn="tl">
                    <a:srgbClr val="000000">
                      <a:alpha val="43137"/>
                    </a:srgbClr>
                  </a:outerShdw>
                </a:effectLst>
              </a:rPr>
            </a:br>
            <a:r>
              <a:rPr lang="tr-TR" sz="3600" b="1" u="sng" dirty="0">
                <a:effectLst>
                  <a:outerShdw blurRad="38100" dist="38100" dir="2700000" algn="tl">
                    <a:srgbClr val="000000">
                      <a:alpha val="43137"/>
                    </a:srgbClr>
                  </a:outerShdw>
                </a:effectLst>
              </a:rPr>
              <a:t>UYKUNUN ÖNEMİ</a:t>
            </a:r>
          </a:p>
        </p:txBody>
      </p:sp>
      <p:sp>
        <p:nvSpPr>
          <p:cNvPr id="28675" name="İçerik Yer Tutucusu 2">
            <a:extLst>
              <a:ext uri="{FF2B5EF4-FFF2-40B4-BE49-F238E27FC236}">
                <a16:creationId xmlns:a16="http://schemas.microsoft.com/office/drawing/2014/main" id="{A91FB386-B10F-48E1-A2B2-CE3D617B6936}"/>
              </a:ext>
            </a:extLst>
          </p:cNvPr>
          <p:cNvSpPr>
            <a:spLocks noGrp="1"/>
          </p:cNvSpPr>
          <p:nvPr>
            <p:ph idx="1"/>
          </p:nvPr>
        </p:nvSpPr>
        <p:spPr>
          <a:xfrm>
            <a:off x="457200" y="2276475"/>
            <a:ext cx="8578850" cy="5184775"/>
          </a:xfrm>
        </p:spPr>
        <p:txBody>
          <a:bodyPr/>
          <a:lstStyle/>
          <a:p>
            <a:pPr algn="just"/>
            <a:r>
              <a:rPr lang="tr-TR" altLang="tr-TR" dirty="0"/>
              <a:t>Sağ beyin yarımküresinin uyarılması, kalp hızımızın yavaşlamasına, tansiyonumuzun düşmesine ve mide-bağırsak faaliyetlerimizin yavaşlamasına vesile olur. Dolayısıyla kalbimiz daha az yorulur, uykuya dalmamız daha kolaylaşır, bu da istirahatimizin daha iyi olmasına imkân sağlar. </a:t>
            </a:r>
          </a:p>
          <a:p>
            <a:pPr algn="just"/>
            <a:endParaRPr lang="tr-TR" altLang="tr-TR" dirty="0"/>
          </a:p>
          <a:p>
            <a:pPr algn="just"/>
            <a:r>
              <a:rPr lang="tr-TR" altLang="tr-TR" dirty="0"/>
              <a:t>Ayrıca sağ tarafa doğru yatmakta dinimizde sünnettir. </a:t>
            </a:r>
          </a:p>
          <a:p>
            <a:pPr algn="just"/>
            <a:endParaRPr lang="tr-TR" altLang="tr-TR" dirty="0"/>
          </a:p>
        </p:txBody>
      </p:sp>
      <p:sp>
        <p:nvSpPr>
          <p:cNvPr id="6" name="Metin kutusu 5">
            <a:extLst>
              <a:ext uri="{FF2B5EF4-FFF2-40B4-BE49-F238E27FC236}">
                <a16:creationId xmlns:a16="http://schemas.microsoft.com/office/drawing/2014/main" id="{9F2800D4-CEAB-4935-B28E-470CE6140B49}"/>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34251BDF-C30F-4FC9-845F-7E76654F5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4FA0EC-1EF8-4AAB-86EC-5E2BF784649E}"/>
              </a:ext>
            </a:extLst>
          </p:cNvPr>
          <p:cNvSpPr>
            <a:spLocks noGrp="1"/>
          </p:cNvSpPr>
          <p:nvPr>
            <p:ph type="title"/>
          </p:nvPr>
        </p:nvSpPr>
        <p:spPr>
          <a:xfrm>
            <a:off x="755321" y="736600"/>
            <a:ext cx="8229600" cy="936625"/>
          </a:xfrm>
        </p:spPr>
        <p:txBody>
          <a:bodyPr/>
          <a:lstStyle/>
          <a:p>
            <a:pPr fontAlgn="auto">
              <a:spcAft>
                <a:spcPts val="0"/>
              </a:spcAft>
              <a:defRPr/>
            </a:pPr>
            <a:r>
              <a:rPr lang="tr-TR" sz="3200" b="1" u="sng" dirty="0">
                <a:effectLst>
                  <a:outerShdw blurRad="38100" dist="38100" dir="2700000" algn="tl">
                    <a:srgbClr val="000000">
                      <a:alpha val="43137"/>
                    </a:srgbClr>
                  </a:outerShdw>
                </a:effectLst>
              </a:rPr>
              <a:t>ÖFKE KONTROL YÖNTEMLERİ</a:t>
            </a:r>
            <a:br>
              <a:rPr lang="tr-TR" sz="3200" b="1" u="sng" dirty="0">
                <a:effectLst>
                  <a:outerShdw blurRad="38100" dist="38100" dir="2700000" algn="tl">
                    <a:srgbClr val="000000">
                      <a:alpha val="43137"/>
                    </a:srgbClr>
                  </a:outerShdw>
                </a:effectLst>
              </a:rPr>
            </a:br>
            <a:r>
              <a:rPr lang="tr-TR" sz="3200" b="1" u="sng" dirty="0">
                <a:effectLst>
                  <a:outerShdw blurRad="38100" dist="38100" dir="2700000" algn="tl">
                    <a:srgbClr val="000000">
                      <a:alpha val="43137"/>
                    </a:srgbClr>
                  </a:outerShdw>
                </a:effectLst>
              </a:rPr>
              <a:t>NEFES EGZERSİZİ</a:t>
            </a:r>
          </a:p>
        </p:txBody>
      </p:sp>
      <p:sp>
        <p:nvSpPr>
          <p:cNvPr id="3" name="İçerik Yer Tutucusu 2">
            <a:extLst>
              <a:ext uri="{FF2B5EF4-FFF2-40B4-BE49-F238E27FC236}">
                <a16:creationId xmlns:a16="http://schemas.microsoft.com/office/drawing/2014/main" id="{8122F7E3-2D3F-4B7E-A15E-E12F9583F08A}"/>
              </a:ext>
            </a:extLst>
          </p:cNvPr>
          <p:cNvSpPr>
            <a:spLocks noGrp="1"/>
          </p:cNvSpPr>
          <p:nvPr>
            <p:ph idx="1"/>
          </p:nvPr>
        </p:nvSpPr>
        <p:spPr>
          <a:xfrm>
            <a:off x="383656" y="2348880"/>
            <a:ext cx="8578850" cy="5184775"/>
          </a:xfrm>
        </p:spPr>
        <p:txBody>
          <a:bodyPr rtlCol="0">
            <a:normAutofit/>
          </a:bodyPr>
          <a:lstStyle/>
          <a:p>
            <a:pPr algn="just" fontAlgn="auto">
              <a:spcAft>
                <a:spcPts val="0"/>
              </a:spcAft>
              <a:defRPr/>
            </a:pPr>
            <a:r>
              <a:rPr lang="tr-TR" dirty="0">
                <a:solidFill>
                  <a:schemeClr val="tx1">
                    <a:lumMod val="50000"/>
                    <a:lumOff val="50000"/>
                  </a:schemeClr>
                </a:solidFill>
              </a:rPr>
              <a:t>Gözlerinizi yavaşça kapayın. Sağ elinizi göbeğinizin üzerine, sol elinizi de göğsünüzün üzerine koyun. Nefes alıp verirken sol eliniz göğsünüzün inip kalktığını hissetsin. </a:t>
            </a:r>
          </a:p>
          <a:p>
            <a:pPr algn="just" fontAlgn="auto">
              <a:spcAft>
                <a:spcPts val="0"/>
              </a:spcAft>
              <a:defRPr/>
            </a:pPr>
            <a:r>
              <a:rPr lang="tr-TR" dirty="0">
                <a:solidFill>
                  <a:schemeClr val="tx1">
                    <a:lumMod val="50000"/>
                    <a:lumOff val="50000"/>
                  </a:schemeClr>
                </a:solidFill>
              </a:rPr>
              <a:t>Burnunuzdan yavaş bir şekilde ama alabildiğiniz kadar nefes alın. Nefes alırken içinizden  4 e kadar sayın. </a:t>
            </a:r>
          </a:p>
          <a:p>
            <a:pPr algn="just" fontAlgn="auto">
              <a:spcAft>
                <a:spcPts val="0"/>
              </a:spcAft>
              <a:defRPr/>
            </a:pPr>
            <a:r>
              <a:rPr lang="tr-TR" dirty="0">
                <a:solidFill>
                  <a:schemeClr val="tx1">
                    <a:lumMod val="50000"/>
                    <a:lumOff val="50000"/>
                  </a:schemeClr>
                </a:solidFill>
              </a:rPr>
              <a:t>Nefesinizi , içinizden 4 e kadar sayarak tutun.</a:t>
            </a:r>
          </a:p>
          <a:p>
            <a:pPr algn="just" fontAlgn="auto">
              <a:spcAft>
                <a:spcPts val="0"/>
              </a:spcAft>
              <a:defRPr/>
            </a:pPr>
            <a:r>
              <a:rPr lang="tr-TR" dirty="0">
                <a:solidFill>
                  <a:schemeClr val="tx1">
                    <a:lumMod val="50000"/>
                    <a:lumOff val="50000"/>
                  </a:schemeClr>
                </a:solidFill>
              </a:rPr>
              <a:t>Sonra aldığınız nefesi ,ağzınızdan yavaş yavaş verin. Verirken de içinizden 6 ya kadar sayın.  </a:t>
            </a:r>
          </a:p>
          <a:p>
            <a:pPr algn="just" fontAlgn="auto">
              <a:spcAft>
                <a:spcPts val="0"/>
              </a:spcAft>
              <a:defRPr/>
            </a:pPr>
            <a:r>
              <a:rPr lang="tr-TR" dirty="0">
                <a:solidFill>
                  <a:schemeClr val="tx1">
                    <a:lumMod val="50000"/>
                    <a:lumOff val="50000"/>
                  </a:schemeClr>
                </a:solidFill>
              </a:rPr>
              <a:t>Nefes vermeyi, nefes almaktan daha yavaş yaptığınıza emin olun.</a:t>
            </a:r>
          </a:p>
          <a:p>
            <a:pPr algn="just" fontAlgn="auto">
              <a:spcAft>
                <a:spcPts val="0"/>
              </a:spcAft>
              <a:defRPr/>
            </a:pPr>
            <a:r>
              <a:rPr lang="tr-TR" dirty="0">
                <a:solidFill>
                  <a:schemeClr val="tx1">
                    <a:lumMod val="50000"/>
                    <a:lumOff val="50000"/>
                  </a:schemeClr>
                </a:solidFill>
              </a:rPr>
              <a:t>Bu egzersizi gerildiğiniz veya bunaldığınız herhangi bir zamanda ve yerde yapabilirsiniz.</a:t>
            </a:r>
          </a:p>
          <a:p>
            <a:pPr marL="0" indent="0" algn="just" fontAlgn="auto">
              <a:spcAft>
                <a:spcPts val="0"/>
              </a:spcAft>
              <a:buFont typeface="Arial" panose="020B0604020202020204" pitchFamily="34" charset="0"/>
              <a:buNone/>
              <a:defRPr/>
            </a:pPr>
            <a:endParaRPr lang="tr-TR" dirty="0">
              <a:solidFill>
                <a:schemeClr val="tx1">
                  <a:lumMod val="50000"/>
                  <a:lumOff val="50000"/>
                </a:schemeClr>
              </a:solidFill>
            </a:endParaRPr>
          </a:p>
        </p:txBody>
      </p:sp>
      <p:sp>
        <p:nvSpPr>
          <p:cNvPr id="5" name="Metin kutusu 4">
            <a:extLst>
              <a:ext uri="{FF2B5EF4-FFF2-40B4-BE49-F238E27FC236}">
                <a16:creationId xmlns:a16="http://schemas.microsoft.com/office/drawing/2014/main" id="{FDC0FBCC-5CCD-4670-8E04-898478D6DADA}"/>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6" name="Resim 5">
            <a:extLst>
              <a:ext uri="{FF2B5EF4-FFF2-40B4-BE49-F238E27FC236}">
                <a16:creationId xmlns:a16="http://schemas.microsoft.com/office/drawing/2014/main" id="{605DDFFE-A6AC-4184-BB6D-4F39C5AF1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3ECF99-150E-4D86-87EC-F181E43CC8F1}"/>
              </a:ext>
            </a:extLst>
          </p:cNvPr>
          <p:cNvSpPr>
            <a:spLocks noGrp="1"/>
          </p:cNvSpPr>
          <p:nvPr>
            <p:ph type="title"/>
          </p:nvPr>
        </p:nvSpPr>
        <p:spPr>
          <a:xfrm>
            <a:off x="771523" y="707000"/>
            <a:ext cx="8229600" cy="9366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 KONTROL YÖNTEMLERİ</a:t>
            </a:r>
            <a:br>
              <a:rPr lang="tr-TR" sz="3600" b="1" u="sng" dirty="0">
                <a:effectLst>
                  <a:outerShdw blurRad="38100" dist="38100" dir="2700000" algn="tl">
                    <a:srgbClr val="000000">
                      <a:alpha val="43137"/>
                    </a:srgbClr>
                  </a:outerShdw>
                </a:effectLst>
              </a:rPr>
            </a:br>
            <a:r>
              <a:rPr lang="tr-TR" sz="3600" b="1" u="sng" dirty="0">
                <a:effectLst>
                  <a:outerShdw blurRad="38100" dist="38100" dir="2700000" algn="tl">
                    <a:srgbClr val="000000">
                      <a:alpha val="43137"/>
                    </a:srgbClr>
                  </a:outerShdw>
                </a:effectLst>
              </a:rPr>
              <a:t>NEFES EGZERSİZİ</a:t>
            </a:r>
          </a:p>
        </p:txBody>
      </p:sp>
      <p:sp>
        <p:nvSpPr>
          <p:cNvPr id="30723" name="İçerik Yer Tutucusu 2">
            <a:extLst>
              <a:ext uri="{FF2B5EF4-FFF2-40B4-BE49-F238E27FC236}">
                <a16:creationId xmlns:a16="http://schemas.microsoft.com/office/drawing/2014/main" id="{7735BFB2-10E5-4625-87CA-EB820FBF26B2}"/>
              </a:ext>
            </a:extLst>
          </p:cNvPr>
          <p:cNvSpPr>
            <a:spLocks noGrp="1"/>
          </p:cNvSpPr>
          <p:nvPr>
            <p:ph idx="1"/>
          </p:nvPr>
        </p:nvSpPr>
        <p:spPr>
          <a:xfrm>
            <a:off x="255588" y="2205831"/>
            <a:ext cx="8578850" cy="5183187"/>
          </a:xfrm>
        </p:spPr>
        <p:txBody>
          <a:bodyPr/>
          <a:lstStyle/>
          <a:p>
            <a:pPr algn="just"/>
            <a:r>
              <a:rPr lang="tr-TR" altLang="tr-TR" dirty="0"/>
              <a:t>Nefesinizi birden almayın, yani aniden ciğerlerinizi hava ile doldurmayın.</a:t>
            </a:r>
          </a:p>
          <a:p>
            <a:pPr algn="just"/>
            <a:r>
              <a:rPr lang="tr-TR" altLang="tr-TR" dirty="0"/>
              <a:t>Ağızdan değil burnunuzdan nefes alın.</a:t>
            </a:r>
          </a:p>
          <a:p>
            <a:pPr algn="just"/>
            <a:r>
              <a:rPr lang="tr-TR" altLang="tr-TR" dirty="0"/>
              <a:t>En önemlisi nefes egzersizlerini arka arkaya tekrar etmeyin. Her nefes alışınızın arasına 5-6 kere de normal nefes alış verişinizi koymanız gerekir. Bunu yapmadığınız taktirde kandaki oksijen miktarı artacağından, sizde baş dönmesi yaratabilir.</a:t>
            </a:r>
          </a:p>
          <a:p>
            <a:pPr algn="just"/>
            <a:endParaRPr lang="tr-TR" altLang="tr-TR" dirty="0"/>
          </a:p>
        </p:txBody>
      </p:sp>
      <p:sp>
        <p:nvSpPr>
          <p:cNvPr id="6" name="Metin kutusu 5">
            <a:extLst>
              <a:ext uri="{FF2B5EF4-FFF2-40B4-BE49-F238E27FC236}">
                <a16:creationId xmlns:a16="http://schemas.microsoft.com/office/drawing/2014/main" id="{D8C42457-748F-4098-A1FC-1BA657642748}"/>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1526DF7B-4BA6-482A-AB5F-22FDFDC07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2AAA4C-05D5-4161-8826-A58A3FCC0D3E}"/>
              </a:ext>
            </a:extLst>
          </p:cNvPr>
          <p:cNvSpPr>
            <a:spLocks noGrp="1"/>
          </p:cNvSpPr>
          <p:nvPr>
            <p:ph type="title"/>
          </p:nvPr>
        </p:nvSpPr>
        <p:spPr>
          <a:xfrm>
            <a:off x="727897" y="738188"/>
            <a:ext cx="8229600" cy="9366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 KONTROL YÖNTEMLERİ</a:t>
            </a:r>
            <a:br>
              <a:rPr lang="tr-TR" sz="3600" b="1" u="sng" dirty="0">
                <a:effectLst>
                  <a:outerShdw blurRad="38100" dist="38100" dir="2700000" algn="tl">
                    <a:srgbClr val="000000">
                      <a:alpha val="43137"/>
                    </a:srgbClr>
                  </a:outerShdw>
                </a:effectLst>
              </a:rPr>
            </a:br>
            <a:r>
              <a:rPr lang="tr-TR" sz="3600" b="1" u="sng" dirty="0">
                <a:effectLst>
                  <a:outerShdw blurRad="38100" dist="38100" dir="2700000" algn="tl">
                    <a:srgbClr val="000000">
                      <a:alpha val="43137"/>
                    </a:srgbClr>
                  </a:outerShdw>
                </a:effectLst>
              </a:rPr>
              <a:t>GEVŞEME EGZERSİZİ</a:t>
            </a:r>
          </a:p>
        </p:txBody>
      </p:sp>
      <p:sp>
        <p:nvSpPr>
          <p:cNvPr id="31747" name="İçerik Yer Tutucusu 2">
            <a:extLst>
              <a:ext uri="{FF2B5EF4-FFF2-40B4-BE49-F238E27FC236}">
                <a16:creationId xmlns:a16="http://schemas.microsoft.com/office/drawing/2014/main" id="{5B2B2CCD-B1A0-4EB7-868B-F987A124F2E6}"/>
              </a:ext>
            </a:extLst>
          </p:cNvPr>
          <p:cNvSpPr>
            <a:spLocks noGrp="1"/>
          </p:cNvSpPr>
          <p:nvPr>
            <p:ph idx="1"/>
          </p:nvPr>
        </p:nvSpPr>
        <p:spPr>
          <a:xfrm>
            <a:off x="260350" y="2204864"/>
            <a:ext cx="8775700" cy="5183187"/>
          </a:xfrm>
        </p:spPr>
        <p:txBody>
          <a:bodyPr/>
          <a:lstStyle/>
          <a:p>
            <a:pPr algn="just"/>
            <a:r>
              <a:rPr lang="tr-TR" altLang="tr-TR" dirty="0"/>
              <a:t>Bu çalışma vücudumuzdaki kas gruplarının iradi olarak gerilmesini, sonrada gevşetilmesini içerir. </a:t>
            </a:r>
          </a:p>
          <a:p>
            <a:pPr algn="just"/>
            <a:r>
              <a:rPr lang="tr-TR" altLang="tr-TR" dirty="0"/>
              <a:t>Bir kas gergin olduğunda bu gerginlik ne derece yoğunsa kas serbest olduğunda yaşanacak olan gevşeme yanı ölçüde yoğun olacaktır.</a:t>
            </a:r>
          </a:p>
          <a:p>
            <a:pPr algn="just"/>
            <a:r>
              <a:rPr lang="tr-TR" altLang="tr-TR" dirty="0"/>
              <a:t>Daha önce öğrendiğimiz gibi nefes alma egzersizi yapalım.</a:t>
            </a:r>
          </a:p>
          <a:p>
            <a:pPr algn="just"/>
            <a:r>
              <a:rPr lang="tr-TR" altLang="tr-TR" dirty="0"/>
              <a:t>Yumruklarınızı iyice sıkın. Gerginleştiğini hissedin. Şimdi de yavaş yavaş bırakın. Ellerinizin gevşediğini hissedeceksiniz.</a:t>
            </a:r>
          </a:p>
          <a:p>
            <a:pPr algn="just"/>
            <a:endParaRPr lang="tr-TR" altLang="tr-TR" dirty="0"/>
          </a:p>
        </p:txBody>
      </p:sp>
      <p:sp>
        <p:nvSpPr>
          <p:cNvPr id="6" name="Metin kutusu 5">
            <a:extLst>
              <a:ext uri="{FF2B5EF4-FFF2-40B4-BE49-F238E27FC236}">
                <a16:creationId xmlns:a16="http://schemas.microsoft.com/office/drawing/2014/main" id="{997C19D8-3562-456E-8AAC-439038AF40A4}"/>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9367AFFE-ABC5-4B56-9D8D-F077A2C3B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23AA15-B055-4697-979D-3E20F4386FD2}"/>
              </a:ext>
            </a:extLst>
          </p:cNvPr>
          <p:cNvSpPr>
            <a:spLocks noGrp="1"/>
          </p:cNvSpPr>
          <p:nvPr>
            <p:ph type="title"/>
          </p:nvPr>
        </p:nvSpPr>
        <p:spPr>
          <a:xfrm>
            <a:off x="663546" y="774000"/>
            <a:ext cx="8229600" cy="9366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 KONTROL YÖNTEMLERİ</a:t>
            </a:r>
            <a:br>
              <a:rPr lang="tr-TR" sz="3600" b="1" u="sng" dirty="0">
                <a:effectLst>
                  <a:outerShdw blurRad="38100" dist="38100" dir="2700000" algn="tl">
                    <a:srgbClr val="000000">
                      <a:alpha val="43137"/>
                    </a:srgbClr>
                  </a:outerShdw>
                </a:effectLst>
              </a:rPr>
            </a:br>
            <a:r>
              <a:rPr lang="tr-TR" sz="3600" b="1" u="sng" dirty="0">
                <a:effectLst>
                  <a:outerShdw blurRad="38100" dist="38100" dir="2700000" algn="tl">
                    <a:srgbClr val="000000">
                      <a:alpha val="43137"/>
                    </a:srgbClr>
                  </a:outerShdw>
                </a:effectLst>
              </a:rPr>
              <a:t>GEVŞEME EGZERSİZİ</a:t>
            </a:r>
          </a:p>
        </p:txBody>
      </p:sp>
      <p:sp>
        <p:nvSpPr>
          <p:cNvPr id="32771" name="İçerik Yer Tutucusu 2">
            <a:extLst>
              <a:ext uri="{FF2B5EF4-FFF2-40B4-BE49-F238E27FC236}">
                <a16:creationId xmlns:a16="http://schemas.microsoft.com/office/drawing/2014/main" id="{493A312A-C5BC-445C-BFB7-94078385C619}"/>
              </a:ext>
            </a:extLst>
          </p:cNvPr>
          <p:cNvSpPr>
            <a:spLocks noGrp="1"/>
          </p:cNvSpPr>
          <p:nvPr>
            <p:ph idx="1"/>
          </p:nvPr>
        </p:nvSpPr>
        <p:spPr>
          <a:xfrm>
            <a:off x="488921" y="2276872"/>
            <a:ext cx="8578850" cy="5183187"/>
          </a:xfrm>
        </p:spPr>
        <p:txBody>
          <a:bodyPr/>
          <a:lstStyle/>
          <a:p>
            <a:pPr algn="just"/>
            <a:r>
              <a:rPr lang="tr-TR" altLang="tr-TR" dirty="0"/>
              <a:t>Sağ omzunuzu sol kulağınıza doğru kaldırmaya çalışın, iyice kaldırın... Şimdi gerginliği hissedeceksiniz. Yavaş yavaş serbest bırakın... Tamamen gevşemesini sağlayın... Omzunuzdaki gevşemeyi hissedin...</a:t>
            </a:r>
          </a:p>
          <a:p>
            <a:pPr algn="just"/>
            <a:r>
              <a:rPr lang="tr-TR" altLang="tr-TR" dirty="0"/>
              <a:t>Şimdi sol omzumuza aynı şeyi yapacağız. Sol omzunuzu kulağınıza doğru kaldırmaya çalışın... İyice kaldırın gerginliği hissedin... Yavaş yavaş serbest bırakın, gevşemesini sağlayın... Omzunuzdaki gevşemeyi hissedin..</a:t>
            </a:r>
          </a:p>
        </p:txBody>
      </p:sp>
      <p:sp>
        <p:nvSpPr>
          <p:cNvPr id="6" name="Metin kutusu 5">
            <a:extLst>
              <a:ext uri="{FF2B5EF4-FFF2-40B4-BE49-F238E27FC236}">
                <a16:creationId xmlns:a16="http://schemas.microsoft.com/office/drawing/2014/main" id="{A961B1B8-129E-4D60-8E52-E5BC47BE9D4C}"/>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F90872A4-3D3C-435D-8B8E-578B7DD65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D07757-9A4B-4840-A5B3-FAEF7DDAB7EB}"/>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ÖFKE DUYGUSUNUN ÖZELLİKLERİ</a:t>
            </a:r>
          </a:p>
        </p:txBody>
      </p:sp>
      <p:sp>
        <p:nvSpPr>
          <p:cNvPr id="3" name="İçerik Yer Tutucusu 2">
            <a:extLst>
              <a:ext uri="{FF2B5EF4-FFF2-40B4-BE49-F238E27FC236}">
                <a16:creationId xmlns:a16="http://schemas.microsoft.com/office/drawing/2014/main" id="{5E5E7DD9-5379-411B-9800-3243EC71D061}"/>
              </a:ext>
            </a:extLst>
          </p:cNvPr>
          <p:cNvSpPr>
            <a:spLocks noGrp="1"/>
          </p:cNvSpPr>
          <p:nvPr>
            <p:ph idx="1"/>
          </p:nvPr>
        </p:nvSpPr>
        <p:spPr>
          <a:xfrm>
            <a:off x="457200" y="2492896"/>
            <a:ext cx="8229600" cy="3831704"/>
          </a:xfrm>
        </p:spPr>
        <p:txBody>
          <a:bodyPr rtlCol="0">
            <a:normAutofit/>
          </a:bodyPr>
          <a:lstStyle/>
          <a:p>
            <a:pPr algn="just" fontAlgn="auto">
              <a:spcAft>
                <a:spcPts val="0"/>
              </a:spcAft>
              <a:defRPr/>
            </a:pPr>
            <a:r>
              <a:rPr lang="tr-TR" dirty="0">
                <a:solidFill>
                  <a:schemeClr val="tx1">
                    <a:lumMod val="50000"/>
                    <a:lumOff val="50000"/>
                  </a:schemeClr>
                </a:solidFill>
              </a:rPr>
              <a:t>Öfkeye yol açan olaylar , öfkeyle ilgili düşünceler , gösterilen tepkiler kişiden kişiye göre değişir.</a:t>
            </a:r>
          </a:p>
          <a:p>
            <a:pPr marL="0" indent="0" algn="just" fontAlgn="auto">
              <a:spcAft>
                <a:spcPts val="0"/>
              </a:spcAft>
              <a:buFont typeface="Arial" panose="020B0604020202020204" pitchFamily="34" charset="0"/>
              <a:buNone/>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Hem içsel hem de kişiler arası oluşan bir duygudur.</a:t>
            </a:r>
          </a:p>
          <a:p>
            <a:pPr marL="0" indent="0" algn="just" fontAlgn="auto">
              <a:spcAft>
                <a:spcPts val="0"/>
              </a:spcAft>
              <a:buFont typeface="Arial" panose="020B0604020202020204" pitchFamily="34" charset="0"/>
              <a:buNone/>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Öfkenin nedeni, içsel yaşantılar sonucu  çevresel yaşantılara gösterilen yansıtmalardır.</a:t>
            </a:r>
          </a:p>
          <a:p>
            <a:pPr marL="0" indent="0" algn="just" fontAlgn="auto">
              <a:spcAft>
                <a:spcPts val="0"/>
              </a:spcAft>
              <a:buFont typeface="Arial" panose="020B0604020202020204" pitchFamily="34" charset="0"/>
              <a:buNone/>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Öfkelenen insanın çevresinden almak istediği tepkileri: öfkesinin farkına varılması, talebinin anlaşılması , pazarlık ve uzlaşmadır.</a:t>
            </a:r>
          </a:p>
          <a:p>
            <a:pPr algn="just" fontAlgn="auto">
              <a:spcAft>
                <a:spcPts val="0"/>
              </a:spcAft>
              <a:defRPr/>
            </a:pPr>
            <a:endParaRPr lang="tr-TR" dirty="0">
              <a:solidFill>
                <a:schemeClr val="tx1">
                  <a:lumMod val="50000"/>
                  <a:lumOff val="50000"/>
                </a:schemeClr>
              </a:solidFill>
            </a:endParaRPr>
          </a:p>
        </p:txBody>
      </p:sp>
      <p:sp>
        <p:nvSpPr>
          <p:cNvPr id="5" name="Metin kutusu 4">
            <a:extLst>
              <a:ext uri="{FF2B5EF4-FFF2-40B4-BE49-F238E27FC236}">
                <a16:creationId xmlns:a16="http://schemas.microsoft.com/office/drawing/2014/main" id="{BFA59598-737C-4AEC-BC6C-91565A9E3DF9}"/>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6" name="Resim 5">
            <a:extLst>
              <a:ext uri="{FF2B5EF4-FFF2-40B4-BE49-F238E27FC236}">
                <a16:creationId xmlns:a16="http://schemas.microsoft.com/office/drawing/2014/main" id="{B713C95B-B5EA-4AE3-BF6A-9B22B2768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FFA9C6-0884-43BE-8909-2D7039971880}"/>
              </a:ext>
            </a:extLst>
          </p:cNvPr>
          <p:cNvSpPr>
            <a:spLocks noGrp="1"/>
          </p:cNvSpPr>
          <p:nvPr>
            <p:ph type="title"/>
          </p:nvPr>
        </p:nvSpPr>
        <p:spPr>
          <a:xfrm>
            <a:off x="606317" y="714390"/>
            <a:ext cx="8229600" cy="9366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 KONTROL YÖNTEMLERİ</a:t>
            </a:r>
            <a:br>
              <a:rPr lang="tr-TR" sz="3600" b="1" u="sng" dirty="0">
                <a:effectLst>
                  <a:outerShdw blurRad="38100" dist="38100" dir="2700000" algn="tl">
                    <a:srgbClr val="000000">
                      <a:alpha val="43137"/>
                    </a:srgbClr>
                  </a:outerShdw>
                </a:effectLst>
              </a:rPr>
            </a:br>
            <a:r>
              <a:rPr lang="tr-TR" sz="3600" b="1" u="sng" dirty="0">
                <a:effectLst>
                  <a:outerShdw blurRad="38100" dist="38100" dir="2700000" algn="tl">
                    <a:srgbClr val="000000">
                      <a:alpha val="43137"/>
                    </a:srgbClr>
                  </a:outerShdw>
                </a:effectLst>
              </a:rPr>
              <a:t>GEVŞEME EGZERSİZİ</a:t>
            </a:r>
          </a:p>
        </p:txBody>
      </p:sp>
      <p:sp>
        <p:nvSpPr>
          <p:cNvPr id="33795" name="İçerik Yer Tutucusu 2">
            <a:extLst>
              <a:ext uri="{FF2B5EF4-FFF2-40B4-BE49-F238E27FC236}">
                <a16:creationId xmlns:a16="http://schemas.microsoft.com/office/drawing/2014/main" id="{828448E0-4EDE-4CC2-A133-5672960F7D0E}"/>
              </a:ext>
            </a:extLst>
          </p:cNvPr>
          <p:cNvSpPr>
            <a:spLocks noGrp="1"/>
          </p:cNvSpPr>
          <p:nvPr>
            <p:ph idx="1"/>
          </p:nvPr>
        </p:nvSpPr>
        <p:spPr>
          <a:xfrm>
            <a:off x="431692" y="2492896"/>
            <a:ext cx="8578850" cy="5183187"/>
          </a:xfrm>
        </p:spPr>
        <p:txBody>
          <a:bodyPr/>
          <a:lstStyle/>
          <a:p>
            <a:pPr algn="just"/>
            <a:r>
              <a:rPr lang="tr-TR" altLang="tr-TR" dirty="0"/>
              <a:t>El bileklerimizi iyice gerin. Ve serbest bırakın. Gevşemeyi hissedeceksiniz.</a:t>
            </a:r>
          </a:p>
          <a:p>
            <a:pPr algn="just"/>
            <a:r>
              <a:rPr lang="tr-TR" altLang="tr-TR" dirty="0"/>
              <a:t>Ayak bileklerinizi iyice bükerek gerin. Ve serbest bırakın. Gevşemeyi hissedeceksiniz.</a:t>
            </a:r>
          </a:p>
          <a:p>
            <a:pPr algn="just"/>
            <a:r>
              <a:rPr lang="tr-TR" altLang="tr-TR" dirty="0"/>
              <a:t> Başınızı çeneniz göğsünüze değecek şekilde öne doğru bükün. Boynunuzdaki gerilimi hissedin. Yavaşça serbest bırakın. Gevşetin gevşemeyi hissedin.</a:t>
            </a:r>
          </a:p>
          <a:p>
            <a:pPr algn="just"/>
            <a:r>
              <a:rPr lang="tr-TR" altLang="tr-TR" dirty="0"/>
              <a:t>Çenenizden tutarak başınızı geriye doğru gerin. Boynunuzdaki gerilimi hissedin. Yavaşça serbest bırakın. Gevşemeyi hissedin.</a:t>
            </a:r>
          </a:p>
          <a:p>
            <a:pPr algn="just"/>
            <a:endParaRPr lang="tr-TR" altLang="tr-TR" dirty="0"/>
          </a:p>
        </p:txBody>
      </p:sp>
      <p:sp>
        <p:nvSpPr>
          <p:cNvPr id="5" name="Metin kutusu 4">
            <a:extLst>
              <a:ext uri="{FF2B5EF4-FFF2-40B4-BE49-F238E27FC236}">
                <a16:creationId xmlns:a16="http://schemas.microsoft.com/office/drawing/2014/main" id="{BCCA850B-414A-4D81-B723-7C8D07F93B68}"/>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6" name="Resim 5">
            <a:extLst>
              <a:ext uri="{FF2B5EF4-FFF2-40B4-BE49-F238E27FC236}">
                <a16:creationId xmlns:a16="http://schemas.microsoft.com/office/drawing/2014/main" id="{32E7D9F8-3997-4AB5-A1F4-9ECFD9FE9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6387AE-A821-41D9-BE49-DFAE92668D3A}"/>
              </a:ext>
            </a:extLst>
          </p:cNvPr>
          <p:cNvSpPr>
            <a:spLocks noGrp="1"/>
          </p:cNvSpPr>
          <p:nvPr>
            <p:ph type="title"/>
          </p:nvPr>
        </p:nvSpPr>
        <p:spPr>
          <a:xfrm>
            <a:off x="746973" y="742525"/>
            <a:ext cx="8229600" cy="9366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 KONTROL YÖNTEMLERİ</a:t>
            </a:r>
            <a:br>
              <a:rPr lang="tr-TR" sz="3600" b="1" u="sng" dirty="0">
                <a:effectLst>
                  <a:outerShdw blurRad="38100" dist="38100" dir="2700000" algn="tl">
                    <a:srgbClr val="000000">
                      <a:alpha val="43137"/>
                    </a:srgbClr>
                  </a:outerShdw>
                </a:effectLst>
              </a:rPr>
            </a:br>
            <a:r>
              <a:rPr lang="tr-TR" sz="3600" b="1" u="sng" dirty="0">
                <a:effectLst>
                  <a:outerShdw blurRad="38100" dist="38100" dir="2700000" algn="tl">
                    <a:srgbClr val="000000">
                      <a:alpha val="43137"/>
                    </a:srgbClr>
                  </a:outerShdw>
                </a:effectLst>
              </a:rPr>
              <a:t>GEVŞEME EGZERSİZİ</a:t>
            </a:r>
          </a:p>
        </p:txBody>
      </p:sp>
      <p:sp>
        <p:nvSpPr>
          <p:cNvPr id="3" name="İçerik Yer Tutucusu 2">
            <a:extLst>
              <a:ext uri="{FF2B5EF4-FFF2-40B4-BE49-F238E27FC236}">
                <a16:creationId xmlns:a16="http://schemas.microsoft.com/office/drawing/2014/main" id="{6CB94AD5-B550-4B75-8B97-E2788B670D8E}"/>
              </a:ext>
            </a:extLst>
          </p:cNvPr>
          <p:cNvSpPr>
            <a:spLocks noGrp="1"/>
          </p:cNvSpPr>
          <p:nvPr>
            <p:ph idx="1"/>
          </p:nvPr>
        </p:nvSpPr>
        <p:spPr>
          <a:xfrm>
            <a:off x="406071" y="2420888"/>
            <a:ext cx="8578850" cy="5183187"/>
          </a:xfrm>
        </p:spPr>
        <p:txBody>
          <a:bodyPr rtlCol="0">
            <a:normAutofit/>
          </a:bodyPr>
          <a:lstStyle/>
          <a:p>
            <a:pPr algn="just" fontAlgn="auto">
              <a:spcAft>
                <a:spcPts val="0"/>
              </a:spcAft>
              <a:defRPr/>
            </a:pPr>
            <a:r>
              <a:rPr lang="tr-TR" dirty="0">
                <a:solidFill>
                  <a:schemeClr val="tx1">
                    <a:lumMod val="50000"/>
                    <a:lumOff val="50000"/>
                  </a:schemeClr>
                </a:solidFill>
              </a:rPr>
              <a:t>Dudaklarınızı olabildiğince sıkın. Daha kuvvetli gerginliği hissedin. Tamamen gevşetin. Bu gevşemeyi hissedin. </a:t>
            </a:r>
          </a:p>
          <a:p>
            <a:pPr algn="just" fontAlgn="auto">
              <a:spcAft>
                <a:spcPts val="0"/>
              </a:spcAft>
              <a:defRPr/>
            </a:pPr>
            <a:r>
              <a:rPr lang="tr-TR" dirty="0">
                <a:solidFill>
                  <a:schemeClr val="tx1">
                    <a:lumMod val="50000"/>
                    <a:lumOff val="50000"/>
                  </a:schemeClr>
                </a:solidFill>
              </a:rPr>
              <a:t>Dişlerinizi iyice sıkın. Gerginliği hissedin.. Şimdi bırakın. Tamamen gevşetin.. çene kaslarınızda gevşiyor</a:t>
            </a:r>
          </a:p>
          <a:p>
            <a:pPr algn="just" fontAlgn="auto">
              <a:spcAft>
                <a:spcPts val="0"/>
              </a:spcAft>
              <a:defRPr/>
            </a:pPr>
            <a:r>
              <a:rPr lang="tr-TR" dirty="0">
                <a:solidFill>
                  <a:schemeClr val="tx1">
                    <a:lumMod val="50000"/>
                    <a:lumOff val="50000"/>
                  </a:schemeClr>
                </a:solidFill>
              </a:rPr>
              <a:t>Şimdi alın kaslarınıza doğru ilerleyin. Bir şeye canınız sıkılmış gibi alnınızı iyice kırıştırın.... Alnınızdaki gerginliği hissedin .... Şimdi bırakın</a:t>
            </a:r>
          </a:p>
          <a:p>
            <a:pPr algn="just" fontAlgn="auto">
              <a:spcAft>
                <a:spcPts val="0"/>
              </a:spcAft>
              <a:defRPr/>
            </a:pPr>
            <a:r>
              <a:rPr lang="tr-TR" dirty="0">
                <a:solidFill>
                  <a:schemeClr val="tx1">
                    <a:lumMod val="50000"/>
                    <a:lumOff val="50000"/>
                  </a:schemeClr>
                </a:solidFill>
              </a:rPr>
              <a:t>Gözlerinizi sıkı sıkı kapatın... İyice sıkın... Gözlerinizin etrafındaki gerilimi hissedin .. Şimdi gözlerinizi gevşetin</a:t>
            </a:r>
          </a:p>
          <a:p>
            <a:pPr marL="0" indent="0" algn="just" fontAlgn="auto">
              <a:spcAft>
                <a:spcPts val="0"/>
              </a:spcAft>
              <a:buFont typeface="Arial" panose="020B0604020202020204" pitchFamily="34" charset="0"/>
              <a:buNone/>
              <a:defRPr/>
            </a:pPr>
            <a:endParaRPr lang="tr-TR" dirty="0">
              <a:solidFill>
                <a:schemeClr val="tx1">
                  <a:lumMod val="50000"/>
                  <a:lumOff val="50000"/>
                </a:schemeClr>
              </a:solidFill>
            </a:endParaRPr>
          </a:p>
          <a:p>
            <a:pPr algn="just" fontAlgn="auto">
              <a:spcAft>
                <a:spcPts val="0"/>
              </a:spcAft>
              <a:defRPr/>
            </a:pPr>
            <a:endParaRPr lang="tr-TR" dirty="0">
              <a:solidFill>
                <a:schemeClr val="tx1">
                  <a:lumMod val="50000"/>
                  <a:lumOff val="50000"/>
                </a:schemeClr>
              </a:solidFill>
            </a:endParaRPr>
          </a:p>
        </p:txBody>
      </p:sp>
      <p:sp>
        <p:nvSpPr>
          <p:cNvPr id="5" name="Metin kutusu 4">
            <a:extLst>
              <a:ext uri="{FF2B5EF4-FFF2-40B4-BE49-F238E27FC236}">
                <a16:creationId xmlns:a16="http://schemas.microsoft.com/office/drawing/2014/main" id="{EF872246-CD5F-4F3B-9A44-5FBEC9A14FD5}"/>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6" name="Resim 5">
            <a:extLst>
              <a:ext uri="{FF2B5EF4-FFF2-40B4-BE49-F238E27FC236}">
                <a16:creationId xmlns:a16="http://schemas.microsoft.com/office/drawing/2014/main" id="{8ECD69BF-E2AB-4E52-8451-7F34E9E27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A46C00-20EA-4EF8-8A41-276D3B446993}"/>
              </a:ext>
            </a:extLst>
          </p:cNvPr>
          <p:cNvSpPr>
            <a:spLocks noGrp="1"/>
          </p:cNvSpPr>
          <p:nvPr>
            <p:ph type="title"/>
          </p:nvPr>
        </p:nvSpPr>
        <p:spPr>
          <a:xfrm>
            <a:off x="614087" y="663214"/>
            <a:ext cx="8229600" cy="936625"/>
          </a:xfrm>
        </p:spPr>
        <p:txBody>
          <a:bodyPr/>
          <a:lstStyle/>
          <a:p>
            <a:pPr fontAlgn="auto">
              <a:spcAft>
                <a:spcPts val="0"/>
              </a:spcAft>
              <a:defRPr/>
            </a:pPr>
            <a:r>
              <a:rPr lang="tr-TR" sz="3600" b="1" u="sng" dirty="0">
                <a:effectLst>
                  <a:outerShdw blurRad="38100" dist="38100" dir="2700000" algn="tl">
                    <a:srgbClr val="000000">
                      <a:alpha val="43137"/>
                    </a:srgbClr>
                  </a:outerShdw>
                </a:effectLst>
              </a:rPr>
              <a:t>ÖFKE KONTROL YÖNTEMLERİ</a:t>
            </a:r>
            <a:br>
              <a:rPr lang="tr-TR" sz="3600" b="1" u="sng" dirty="0">
                <a:effectLst>
                  <a:outerShdw blurRad="38100" dist="38100" dir="2700000" algn="tl">
                    <a:srgbClr val="000000">
                      <a:alpha val="43137"/>
                    </a:srgbClr>
                  </a:outerShdw>
                </a:effectLst>
              </a:rPr>
            </a:br>
            <a:r>
              <a:rPr lang="tr-TR" sz="3600" b="1" u="sng" dirty="0">
                <a:effectLst>
                  <a:outerShdw blurRad="38100" dist="38100" dir="2700000" algn="tl">
                    <a:srgbClr val="000000">
                      <a:alpha val="43137"/>
                    </a:srgbClr>
                  </a:outerShdw>
                </a:effectLst>
              </a:rPr>
              <a:t>GEVŞEME EGZERSİZİ</a:t>
            </a:r>
          </a:p>
        </p:txBody>
      </p:sp>
      <p:sp>
        <p:nvSpPr>
          <p:cNvPr id="35843" name="İçerik Yer Tutucusu 2">
            <a:extLst>
              <a:ext uri="{FF2B5EF4-FFF2-40B4-BE49-F238E27FC236}">
                <a16:creationId xmlns:a16="http://schemas.microsoft.com/office/drawing/2014/main" id="{51E1AE85-5FD6-4588-A2DF-90E008173DBF}"/>
              </a:ext>
            </a:extLst>
          </p:cNvPr>
          <p:cNvSpPr>
            <a:spLocks noGrp="1"/>
          </p:cNvSpPr>
          <p:nvPr>
            <p:ph idx="1"/>
          </p:nvPr>
        </p:nvSpPr>
        <p:spPr>
          <a:xfrm>
            <a:off x="439462" y="2348880"/>
            <a:ext cx="8578850" cy="5183187"/>
          </a:xfrm>
        </p:spPr>
        <p:txBody>
          <a:bodyPr/>
          <a:lstStyle/>
          <a:p>
            <a:pPr algn="just"/>
            <a:r>
              <a:rPr lang="tr-TR" altLang="tr-TR" dirty="0"/>
              <a:t>Şimdi son kez tüm vücudunuzu gereceksiniz. Kollarınızı, bacaklarınızı, ayaklarınızı, dudaklarınızı, alnınızı hep birlikte gereceksiniz. Tüm vücudunuz gerilmeli .. Başlayın ..  İyice gerilin .. Tüm vücudunuz gerilsin. Şimdi yavaşça bırakın. Tüm vücudunuzu gevşetin. İyice gevşetin.. Çok iyi. Yavaşça derin bir nefes alın, nefesinizi tutun ve bırakın.</a:t>
            </a:r>
          </a:p>
          <a:p>
            <a:pPr algn="just"/>
            <a:r>
              <a:rPr lang="tr-TR" altLang="tr-TR" dirty="0"/>
              <a:t>Vücudunuz tamamen gevşedi…</a:t>
            </a:r>
          </a:p>
          <a:p>
            <a:pPr algn="just"/>
            <a:r>
              <a:rPr lang="tr-TR" altLang="tr-TR" sz="2800" dirty="0"/>
              <a:t>Şimdi artık gözlerinizi yavaşça açabilirsiniz.</a:t>
            </a:r>
          </a:p>
          <a:p>
            <a:pPr algn="just"/>
            <a:endParaRPr lang="tr-TR" altLang="tr-TR" dirty="0"/>
          </a:p>
        </p:txBody>
      </p:sp>
      <p:sp>
        <p:nvSpPr>
          <p:cNvPr id="6" name="Metin kutusu 5">
            <a:extLst>
              <a:ext uri="{FF2B5EF4-FFF2-40B4-BE49-F238E27FC236}">
                <a16:creationId xmlns:a16="http://schemas.microsoft.com/office/drawing/2014/main" id="{4333A507-5BD8-45E8-8CFB-9FDA5FD8D41D}"/>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F29602DB-D659-43D2-99CC-5BAF21AEC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8C3FF2-F610-4275-9559-AF1E27C7FD4A}"/>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ÖFKE DUYGUSUNUN ÖZELLİKLERİ</a:t>
            </a:r>
          </a:p>
        </p:txBody>
      </p:sp>
      <p:sp>
        <p:nvSpPr>
          <p:cNvPr id="7171" name="İçerik Yer Tutucusu 2">
            <a:extLst>
              <a:ext uri="{FF2B5EF4-FFF2-40B4-BE49-F238E27FC236}">
                <a16:creationId xmlns:a16="http://schemas.microsoft.com/office/drawing/2014/main" id="{482E26DA-3C70-4065-9FAD-7D0A77AC2A21}"/>
              </a:ext>
            </a:extLst>
          </p:cNvPr>
          <p:cNvSpPr>
            <a:spLocks noGrp="1"/>
          </p:cNvSpPr>
          <p:nvPr>
            <p:ph idx="1"/>
          </p:nvPr>
        </p:nvSpPr>
        <p:spPr>
          <a:xfrm>
            <a:off x="611560" y="2610921"/>
            <a:ext cx="8229600" cy="2895600"/>
          </a:xfrm>
        </p:spPr>
        <p:txBody>
          <a:bodyPr/>
          <a:lstStyle/>
          <a:p>
            <a:pPr algn="just"/>
            <a:r>
              <a:rPr lang="tr-TR" altLang="tr-TR" dirty="0"/>
              <a:t>Saldırganlık bir davranış , öfke ise bir duygudur.</a:t>
            </a:r>
          </a:p>
          <a:p>
            <a:pPr algn="just"/>
            <a:r>
              <a:rPr lang="tr-TR" altLang="tr-TR" dirty="0"/>
              <a:t>Durumluk ve sürekli olmak üzere 2 bileşenden oluşur.</a:t>
            </a:r>
          </a:p>
          <a:p>
            <a:pPr algn="just"/>
            <a:r>
              <a:rPr lang="tr-TR" altLang="tr-TR" dirty="0"/>
              <a:t>Sanılanın aksine insanlar sevmedikleri kişilere yönelik değil genelde sevdikleri kişilere ya da tanıdıklarına  karşı öfkelendikleri araştırmalar sonucu ortaya çıkmıştır. </a:t>
            </a:r>
          </a:p>
          <a:p>
            <a:pPr algn="just"/>
            <a:r>
              <a:rPr lang="tr-TR" altLang="tr-TR" dirty="0"/>
              <a:t>Kadınlar öfke duyguları hariç diğer duygularını daha kolay ifade ederken , erkekler öfke duygularını diğer duygulara göre daha rahat ifade edebilmektedirler. </a:t>
            </a:r>
          </a:p>
        </p:txBody>
      </p:sp>
      <p:sp>
        <p:nvSpPr>
          <p:cNvPr id="6" name="Metin kutusu 5">
            <a:extLst>
              <a:ext uri="{FF2B5EF4-FFF2-40B4-BE49-F238E27FC236}">
                <a16:creationId xmlns:a16="http://schemas.microsoft.com/office/drawing/2014/main" id="{AA8CB329-1912-46D7-AD19-39E0BA9414FE}"/>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2050" name="Picture 2" descr="Kız, Biracial, Afrikalı, Siyah, Yürümeye Başlayan Çocuk">
            <a:extLst>
              <a:ext uri="{FF2B5EF4-FFF2-40B4-BE49-F238E27FC236}">
                <a16:creationId xmlns:a16="http://schemas.microsoft.com/office/drawing/2014/main" id="{86796DAB-CB84-4245-8282-D93F12A51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539" y="548680"/>
            <a:ext cx="201165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8176F928-C235-4D89-9C8E-ADF8D54C4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88B2B4-3E6D-4386-B8D8-B7BCF81CF854}"/>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ÖFKE DUYGUSUNUN ÖZELLİKLERİ</a:t>
            </a:r>
          </a:p>
        </p:txBody>
      </p:sp>
      <p:sp>
        <p:nvSpPr>
          <p:cNvPr id="3" name="İçerik Yer Tutucusu 2">
            <a:extLst>
              <a:ext uri="{FF2B5EF4-FFF2-40B4-BE49-F238E27FC236}">
                <a16:creationId xmlns:a16="http://schemas.microsoft.com/office/drawing/2014/main" id="{0BE2D49F-1938-4D01-9686-2FFC7B5CB317}"/>
              </a:ext>
            </a:extLst>
          </p:cNvPr>
          <p:cNvSpPr>
            <a:spLocks noGrp="1"/>
          </p:cNvSpPr>
          <p:nvPr>
            <p:ph idx="1"/>
          </p:nvPr>
        </p:nvSpPr>
        <p:spPr>
          <a:xfrm>
            <a:off x="457200" y="2708920"/>
            <a:ext cx="8229600" cy="3615680"/>
          </a:xfrm>
        </p:spPr>
        <p:txBody>
          <a:bodyPr rtlCol="0">
            <a:normAutofit/>
          </a:bodyPr>
          <a:lstStyle/>
          <a:p>
            <a:pPr algn="just" fontAlgn="auto">
              <a:spcAft>
                <a:spcPts val="0"/>
              </a:spcAft>
              <a:defRPr/>
            </a:pPr>
            <a:r>
              <a:rPr lang="tr-TR" dirty="0">
                <a:solidFill>
                  <a:schemeClr val="tx1">
                    <a:lumMod val="50000"/>
                    <a:lumOff val="50000"/>
                  </a:schemeClr>
                </a:solidFill>
              </a:rPr>
              <a:t>Öfkenin nedeni bir durum olay veya başka bir kişidir inancı yanlıştır. Öfkenin nedeninden bizde sorumluyuzdur.</a:t>
            </a:r>
          </a:p>
          <a:p>
            <a:pPr marL="0" indent="0" algn="just" fontAlgn="auto">
              <a:spcAft>
                <a:spcPts val="0"/>
              </a:spcAft>
              <a:buFont typeface="Arial" panose="020B0604020202020204" pitchFamily="34" charset="0"/>
              <a:buNone/>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Öfkemi sert bir şekilde gösterirsem , başkaları bana özenir ve istediğimi alırım düşüncesi doğru değildir. Bu yolla ancak kısa süreli isteklerimizi elde etmiş oluruz. Uzun vadede çevremizdeki insanların bizden uzaklaştığını görürüz. </a:t>
            </a:r>
          </a:p>
        </p:txBody>
      </p:sp>
      <p:sp>
        <p:nvSpPr>
          <p:cNvPr id="6" name="Metin kutusu 5">
            <a:extLst>
              <a:ext uri="{FF2B5EF4-FFF2-40B4-BE49-F238E27FC236}">
                <a16:creationId xmlns:a16="http://schemas.microsoft.com/office/drawing/2014/main" id="{207559C6-4F3E-417E-826B-F394524C4CAF}"/>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3074" name="Picture 2" descr="Öfke, Gülen, Sorun, Ifade, Duygu, Smilies, Kırmızı">
            <a:extLst>
              <a:ext uri="{FF2B5EF4-FFF2-40B4-BE49-F238E27FC236}">
                <a16:creationId xmlns:a16="http://schemas.microsoft.com/office/drawing/2014/main" id="{59431258-EB5F-4218-9F3D-5F3C7B1AB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172176"/>
            <a:ext cx="2003841" cy="1673742"/>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87E2D8D5-4331-400C-81ED-7B8A01A1C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953EFC-34D7-4612-B627-EDCADED50BED}"/>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ÖFKE DURUMUNDA VÜCUT TEPKİLERİ</a:t>
            </a:r>
          </a:p>
        </p:txBody>
      </p:sp>
      <p:sp>
        <p:nvSpPr>
          <p:cNvPr id="9219" name="İçerik Yer Tutucusu 2">
            <a:extLst>
              <a:ext uri="{FF2B5EF4-FFF2-40B4-BE49-F238E27FC236}">
                <a16:creationId xmlns:a16="http://schemas.microsoft.com/office/drawing/2014/main" id="{D68F862C-4B16-49BD-BC8B-BA93BB340634}"/>
              </a:ext>
            </a:extLst>
          </p:cNvPr>
          <p:cNvSpPr>
            <a:spLocks noGrp="1"/>
          </p:cNvSpPr>
          <p:nvPr>
            <p:ph idx="1"/>
          </p:nvPr>
        </p:nvSpPr>
        <p:spPr>
          <a:xfrm>
            <a:off x="457200" y="2347912"/>
            <a:ext cx="8229600" cy="3976688"/>
          </a:xfrm>
        </p:spPr>
        <p:txBody>
          <a:bodyPr/>
          <a:lstStyle/>
          <a:p>
            <a:pPr algn="just"/>
            <a:r>
              <a:rPr lang="tr-TR" altLang="tr-TR" dirty="0"/>
              <a:t>Stres ve gerginlik başlar</a:t>
            </a:r>
          </a:p>
          <a:p>
            <a:pPr algn="just"/>
            <a:endParaRPr lang="tr-TR" altLang="tr-TR" dirty="0"/>
          </a:p>
          <a:p>
            <a:pPr algn="just"/>
            <a:r>
              <a:rPr lang="tr-TR" altLang="tr-TR" dirty="0"/>
              <a:t>Enerjimiz artar</a:t>
            </a:r>
          </a:p>
          <a:p>
            <a:pPr algn="just"/>
            <a:endParaRPr lang="tr-TR" altLang="tr-TR" dirty="0"/>
          </a:p>
          <a:p>
            <a:pPr algn="just"/>
            <a:r>
              <a:rPr lang="tr-TR" altLang="tr-TR" dirty="0"/>
              <a:t>Nefes alıp verme sıklaşır</a:t>
            </a:r>
          </a:p>
          <a:p>
            <a:pPr algn="just"/>
            <a:endParaRPr lang="tr-TR" altLang="tr-TR" dirty="0"/>
          </a:p>
          <a:p>
            <a:pPr algn="just"/>
            <a:r>
              <a:rPr lang="tr-TR" altLang="tr-TR" dirty="0"/>
              <a:t>Kalp atışı hızlanır</a:t>
            </a:r>
          </a:p>
          <a:p>
            <a:pPr algn="just"/>
            <a:endParaRPr lang="tr-TR" altLang="tr-TR" dirty="0"/>
          </a:p>
          <a:p>
            <a:pPr algn="just"/>
            <a:r>
              <a:rPr lang="tr-TR" altLang="tr-TR" dirty="0"/>
              <a:t>Kan basıncı artar </a:t>
            </a:r>
          </a:p>
        </p:txBody>
      </p:sp>
      <p:sp>
        <p:nvSpPr>
          <p:cNvPr id="6" name="Metin kutusu 5">
            <a:extLst>
              <a:ext uri="{FF2B5EF4-FFF2-40B4-BE49-F238E27FC236}">
                <a16:creationId xmlns:a16="http://schemas.microsoft.com/office/drawing/2014/main" id="{0096B8DD-1FCF-4C0C-A0E0-CFB3ADA1C292}"/>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38D2C3D6-78C4-4F6D-B127-2FD694AFB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4098" name="Picture 2" descr="Aslan, Hayvan, Savana, Dişi Aslan, Safari, Vahşi, Doğa">
            <a:extLst>
              <a:ext uri="{FF2B5EF4-FFF2-40B4-BE49-F238E27FC236}">
                <a16:creationId xmlns:a16="http://schemas.microsoft.com/office/drawing/2014/main" id="{F55004AD-938C-4545-9CA3-583336A5B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704" y="2629710"/>
            <a:ext cx="4139952" cy="2759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56F2DB-EEDE-48FE-A2B8-E331BB838659}"/>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ÖFKE DUYGUSUNUN NEDENLERİ</a:t>
            </a:r>
          </a:p>
        </p:txBody>
      </p:sp>
      <p:sp>
        <p:nvSpPr>
          <p:cNvPr id="10243" name="İçerik Yer Tutucusu 2">
            <a:extLst>
              <a:ext uri="{FF2B5EF4-FFF2-40B4-BE49-F238E27FC236}">
                <a16:creationId xmlns:a16="http://schemas.microsoft.com/office/drawing/2014/main" id="{6AB018AE-CC4B-4551-AE78-28E65D0B55F4}"/>
              </a:ext>
            </a:extLst>
          </p:cNvPr>
          <p:cNvSpPr>
            <a:spLocks noGrp="1"/>
          </p:cNvSpPr>
          <p:nvPr>
            <p:ph idx="1"/>
          </p:nvPr>
        </p:nvSpPr>
        <p:spPr>
          <a:xfrm>
            <a:off x="457200" y="2348880"/>
            <a:ext cx="8578850" cy="3975720"/>
          </a:xfrm>
        </p:spPr>
        <p:txBody>
          <a:bodyPr/>
          <a:lstStyle/>
          <a:p>
            <a:pPr algn="just"/>
            <a:r>
              <a:rPr lang="tr-TR" altLang="tr-TR" dirty="0"/>
              <a:t>Çocuğun, kardeşi veya başka çocuklarla kıyaslanması</a:t>
            </a:r>
          </a:p>
          <a:p>
            <a:pPr algn="just"/>
            <a:endParaRPr lang="tr-TR" altLang="tr-TR" dirty="0"/>
          </a:p>
          <a:p>
            <a:pPr algn="just"/>
            <a:r>
              <a:rPr lang="tr-TR" altLang="tr-TR" dirty="0"/>
              <a:t>Çok sık fiziksel cezaya ve haksızlığa maruz kalması</a:t>
            </a:r>
          </a:p>
          <a:p>
            <a:pPr algn="just"/>
            <a:endParaRPr lang="tr-TR" altLang="tr-TR" dirty="0"/>
          </a:p>
          <a:p>
            <a:pPr algn="just"/>
            <a:r>
              <a:rPr lang="tr-TR" altLang="tr-TR" dirty="0"/>
              <a:t>Baskıcı , engelleyici ve yargılayıcı aile ortamı</a:t>
            </a:r>
          </a:p>
          <a:p>
            <a:pPr algn="just"/>
            <a:endParaRPr lang="tr-TR" altLang="tr-TR" dirty="0"/>
          </a:p>
          <a:p>
            <a:pPr algn="just"/>
            <a:r>
              <a:rPr lang="tr-TR" altLang="tr-TR" dirty="0"/>
              <a:t>Çocuktan yapamayacağı şeylerin beklenmesi</a:t>
            </a:r>
          </a:p>
          <a:p>
            <a:pPr algn="just"/>
            <a:endParaRPr lang="tr-TR" altLang="tr-TR" dirty="0"/>
          </a:p>
          <a:p>
            <a:pPr algn="just"/>
            <a:r>
              <a:rPr lang="tr-TR" altLang="tr-TR" dirty="0"/>
              <a:t>Okul başarısızlığı varsa bunun yarattığı yetersizlik duygusu</a:t>
            </a:r>
          </a:p>
        </p:txBody>
      </p:sp>
      <p:sp>
        <p:nvSpPr>
          <p:cNvPr id="6" name="Metin kutusu 5">
            <a:extLst>
              <a:ext uri="{FF2B5EF4-FFF2-40B4-BE49-F238E27FC236}">
                <a16:creationId xmlns:a16="http://schemas.microsoft.com/office/drawing/2014/main" id="{C403327E-9549-41F5-BFBC-FF10140BB530}"/>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8" name="Resim 7">
            <a:extLst>
              <a:ext uri="{FF2B5EF4-FFF2-40B4-BE49-F238E27FC236}">
                <a16:creationId xmlns:a16="http://schemas.microsoft.com/office/drawing/2014/main" id="{20CEE77E-D0C3-48BE-A826-BB82EE8E0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5122" name="Picture 2" descr="Emoji, Gülen, Kötü Ruh Hali, Duygu, Ifade, Işadamı">
            <a:extLst>
              <a:ext uri="{FF2B5EF4-FFF2-40B4-BE49-F238E27FC236}">
                <a16:creationId xmlns:a16="http://schemas.microsoft.com/office/drawing/2014/main" id="{3DC30533-A1FE-4BBC-BE93-A834B354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306" y="3547212"/>
            <a:ext cx="2915816" cy="1940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0B9F73-1F9E-4F12-981E-ADF82B3EA6A0}"/>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ÖFKE DUYGUSUNUN NEDENLERİ</a:t>
            </a:r>
          </a:p>
        </p:txBody>
      </p:sp>
      <p:sp>
        <p:nvSpPr>
          <p:cNvPr id="3" name="İçerik Yer Tutucusu 2">
            <a:extLst>
              <a:ext uri="{FF2B5EF4-FFF2-40B4-BE49-F238E27FC236}">
                <a16:creationId xmlns:a16="http://schemas.microsoft.com/office/drawing/2014/main" id="{60241EEB-354A-486E-83A6-853FF4A9D275}"/>
              </a:ext>
            </a:extLst>
          </p:cNvPr>
          <p:cNvSpPr>
            <a:spLocks noGrp="1"/>
          </p:cNvSpPr>
          <p:nvPr>
            <p:ph idx="1"/>
          </p:nvPr>
        </p:nvSpPr>
        <p:spPr>
          <a:xfrm>
            <a:off x="457200" y="2420888"/>
            <a:ext cx="8578850" cy="3417937"/>
          </a:xfrm>
        </p:spPr>
        <p:txBody>
          <a:bodyPr rtlCol="0">
            <a:normAutofit lnSpcReduction="10000"/>
          </a:bodyPr>
          <a:lstStyle/>
          <a:p>
            <a:pPr algn="just" fontAlgn="auto">
              <a:spcAft>
                <a:spcPts val="0"/>
              </a:spcAft>
              <a:defRPr/>
            </a:pPr>
            <a:r>
              <a:rPr lang="tr-TR" dirty="0">
                <a:solidFill>
                  <a:schemeClr val="tx1">
                    <a:lumMod val="50000"/>
                    <a:lumOff val="50000"/>
                  </a:schemeClr>
                </a:solidFill>
              </a:rPr>
              <a:t>Süregelen hastalığı varsa bunun yol açtığı engelleme</a:t>
            </a:r>
          </a:p>
          <a:p>
            <a:pPr algn="just" fontAlgn="auto">
              <a:spcAft>
                <a:spcPts val="0"/>
              </a:spcAft>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Anne baba ve öğretmenlerin aynı durum ve davranış karşısında tutarsız davranmaları. </a:t>
            </a:r>
          </a:p>
          <a:p>
            <a:pPr algn="just" fontAlgn="auto">
              <a:spcAft>
                <a:spcPts val="0"/>
              </a:spcAft>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Aşırı öfkenin normal sayıldığı ailelerde yetişen çocuklarda  , öfkelenmeyince dinlenilmeyecekleri düşüncesi oluşur.</a:t>
            </a:r>
          </a:p>
          <a:p>
            <a:pPr algn="just" fontAlgn="auto">
              <a:spcAft>
                <a:spcPts val="0"/>
              </a:spcAft>
              <a:defRPr/>
            </a:pPr>
            <a:endParaRPr lang="tr-TR" dirty="0">
              <a:solidFill>
                <a:schemeClr val="tx1">
                  <a:lumMod val="50000"/>
                  <a:lumOff val="50000"/>
                </a:schemeClr>
              </a:solidFill>
            </a:endParaRPr>
          </a:p>
          <a:p>
            <a:pPr algn="just" fontAlgn="auto">
              <a:spcAft>
                <a:spcPts val="0"/>
              </a:spcAft>
              <a:defRPr/>
            </a:pPr>
            <a:r>
              <a:rPr lang="tr-TR" dirty="0">
                <a:solidFill>
                  <a:schemeClr val="tx1">
                    <a:lumMod val="50000"/>
                    <a:lumOff val="50000"/>
                  </a:schemeClr>
                </a:solidFill>
              </a:rPr>
              <a:t>Yakın çevresindeki büyüklerin sık sık öfkelendiklerini ve isteklerini bu yolla gerçekleştirdiklerini görünce kendisi de aynı yola başvurur. </a:t>
            </a:r>
          </a:p>
        </p:txBody>
      </p:sp>
      <p:sp>
        <p:nvSpPr>
          <p:cNvPr id="6" name="Metin kutusu 5">
            <a:extLst>
              <a:ext uri="{FF2B5EF4-FFF2-40B4-BE49-F238E27FC236}">
                <a16:creationId xmlns:a16="http://schemas.microsoft.com/office/drawing/2014/main" id="{766F61C5-6D28-42F5-89D3-7C2E8AA08451}"/>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6146" name="Picture 2" descr="Kızgınlık, Öfke, Yüz, Masraflı, Bakmak, Gözler, Ağız">
            <a:extLst>
              <a:ext uri="{FF2B5EF4-FFF2-40B4-BE49-F238E27FC236}">
                <a16:creationId xmlns:a16="http://schemas.microsoft.com/office/drawing/2014/main" id="{5F7F4C70-E93D-4479-AE64-794DC19EC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0692"/>
            <a:ext cx="1008759" cy="1027308"/>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a:extLst>
              <a:ext uri="{FF2B5EF4-FFF2-40B4-BE49-F238E27FC236}">
                <a16:creationId xmlns:a16="http://schemas.microsoft.com/office/drawing/2014/main" id="{A1CE15AC-B410-4CBE-94CD-EFA10532B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2EDADA-9173-4E91-82F1-93B7A686D0CC}"/>
              </a:ext>
            </a:extLst>
          </p:cNvPr>
          <p:cNvSpPr>
            <a:spLocks noGrp="1"/>
          </p:cNvSpPr>
          <p:nvPr>
            <p:ph type="title"/>
          </p:nvPr>
        </p:nvSpPr>
        <p:spPr>
          <a:xfrm>
            <a:off x="457200" y="260350"/>
            <a:ext cx="8229600" cy="1368425"/>
          </a:xfrm>
        </p:spPr>
        <p:txBody>
          <a:bodyPr>
            <a:normAutofit/>
          </a:bodyPr>
          <a:lstStyle/>
          <a:p>
            <a:pPr fontAlgn="auto">
              <a:spcAft>
                <a:spcPts val="0"/>
              </a:spcAft>
              <a:defRPr/>
            </a:pPr>
            <a:r>
              <a:rPr lang="tr-TR" b="1" u="sng" dirty="0">
                <a:effectLst>
                  <a:outerShdw blurRad="38100" dist="38100" dir="2700000" algn="tl">
                    <a:srgbClr val="000000">
                      <a:alpha val="43137"/>
                    </a:srgbClr>
                  </a:outerShdw>
                </a:effectLst>
              </a:rPr>
              <a:t>ÖFKE DUYGUSUNUN NEDENLERİ</a:t>
            </a:r>
          </a:p>
        </p:txBody>
      </p:sp>
      <p:sp>
        <p:nvSpPr>
          <p:cNvPr id="12291" name="İçerik Yer Tutucusu 2">
            <a:extLst>
              <a:ext uri="{FF2B5EF4-FFF2-40B4-BE49-F238E27FC236}">
                <a16:creationId xmlns:a16="http://schemas.microsoft.com/office/drawing/2014/main" id="{2AAB60F2-40A4-4BB3-B48E-33066CB3567C}"/>
              </a:ext>
            </a:extLst>
          </p:cNvPr>
          <p:cNvSpPr>
            <a:spLocks noGrp="1"/>
          </p:cNvSpPr>
          <p:nvPr>
            <p:ph idx="1"/>
          </p:nvPr>
        </p:nvSpPr>
        <p:spPr>
          <a:xfrm>
            <a:off x="457200" y="2562780"/>
            <a:ext cx="8578850" cy="3761820"/>
          </a:xfrm>
        </p:spPr>
        <p:txBody>
          <a:bodyPr/>
          <a:lstStyle/>
          <a:p>
            <a:pPr algn="just"/>
            <a:r>
              <a:rPr lang="tr-TR" altLang="tr-TR" dirty="0"/>
              <a:t>İletişim çağındaki müthiş gelişimler , insanlar arası iletişimi engellemektedir. Okul , aile ve arkadaş ortamında yaşanan iletişim eksikliklerinin yol açtığı güçlükler , duygu ve düşünceleri ifade edememe , gerginlik ve öfke ye de yol açmaktadır.</a:t>
            </a:r>
          </a:p>
          <a:p>
            <a:pPr algn="just"/>
            <a:r>
              <a:rPr lang="tr-TR" altLang="tr-TR" dirty="0"/>
              <a:t>Çok öfkeli olmanın , genetik veya fizyolojik nedeni olabilir.</a:t>
            </a:r>
          </a:p>
          <a:p>
            <a:pPr algn="just"/>
            <a:r>
              <a:rPr lang="tr-TR" altLang="tr-TR" dirty="0"/>
              <a:t>Belirli bir duruma karşı nasıl bakmayı seçtiğimiz çok önemlidir. </a:t>
            </a:r>
          </a:p>
        </p:txBody>
      </p:sp>
      <p:sp>
        <p:nvSpPr>
          <p:cNvPr id="6" name="Metin kutusu 5">
            <a:extLst>
              <a:ext uri="{FF2B5EF4-FFF2-40B4-BE49-F238E27FC236}">
                <a16:creationId xmlns:a16="http://schemas.microsoft.com/office/drawing/2014/main" id="{304DB3A1-7D31-4321-992F-9D6C20078A12}"/>
              </a:ext>
            </a:extLst>
          </p:cNvPr>
          <p:cNvSpPr txBox="1"/>
          <p:nvPr/>
        </p:nvSpPr>
        <p:spPr>
          <a:xfrm>
            <a:off x="1219660" y="6488668"/>
            <a:ext cx="6650706" cy="369332"/>
          </a:xfrm>
          <a:prstGeom prst="rect">
            <a:avLst/>
          </a:prstGeom>
          <a:noFill/>
        </p:spPr>
        <p:txBody>
          <a:bodyPr wrap="square" rtlCol="0">
            <a:spAutoFit/>
          </a:bodyPr>
          <a:lstStyle/>
          <a:p>
            <a:pPr algn="ctr"/>
            <a:r>
              <a:rPr lang="tr-TR" b="1" dirty="0">
                <a:solidFill>
                  <a:schemeClr val="accent1"/>
                </a:solidFill>
              </a:rPr>
              <a:t>Rehberlikmerkezim.com</a:t>
            </a:r>
          </a:p>
        </p:txBody>
      </p:sp>
      <p:pic>
        <p:nvPicPr>
          <p:cNvPr id="7" name="Resim 6">
            <a:extLst>
              <a:ext uri="{FF2B5EF4-FFF2-40B4-BE49-F238E27FC236}">
                <a16:creationId xmlns:a16="http://schemas.microsoft.com/office/drawing/2014/main" id="{CEC270A4-DC00-4449-94FB-72D6E5612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848104"/>
            <a:ext cx="884529" cy="934922"/>
          </a:xfrm>
          <a:prstGeom prst="rect">
            <a:avLst/>
          </a:prstGeom>
        </p:spPr>
      </p:pic>
      <p:pic>
        <p:nvPicPr>
          <p:cNvPr id="7170" name="Picture 2" descr="Yüz, Yüzler, Diyalog, Konuşma, Ruh">
            <a:extLst>
              <a:ext uri="{FF2B5EF4-FFF2-40B4-BE49-F238E27FC236}">
                <a16:creationId xmlns:a16="http://schemas.microsoft.com/office/drawing/2014/main" id="{CF868E3C-970C-4672-8BEE-E6F08DABC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5292"/>
            <a:ext cx="3094062" cy="2062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684</TotalTime>
  <Words>1849</Words>
  <Application>Microsoft Office PowerPoint</Application>
  <PresentationFormat>Ekran Gösterisi (4:3)</PresentationFormat>
  <Paragraphs>186</Paragraphs>
  <Slides>32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Century Gothic</vt:lpstr>
      <vt:lpstr>Wingdings 3</vt:lpstr>
      <vt:lpstr>İyon Toplantı Odası</vt:lpstr>
      <vt:lpstr>Öfke Kontrolü</vt:lpstr>
      <vt:lpstr>ÖFKE NEDİR?</vt:lpstr>
      <vt:lpstr>ÖFKE DUYGUSUNUN ÖZELLİKLERİ</vt:lpstr>
      <vt:lpstr>ÖFKE DUYGUSUNUN ÖZELLİKLERİ</vt:lpstr>
      <vt:lpstr>ÖFKE DUYGUSUNUN ÖZELLİKLERİ</vt:lpstr>
      <vt:lpstr>ÖFKE DURUMUNDA VÜCUT TEPKİLERİ</vt:lpstr>
      <vt:lpstr>ÖFKE DUYGUSUNUN NEDENLERİ</vt:lpstr>
      <vt:lpstr>ÖFKE DUYGUSUNUN NEDENLERİ</vt:lpstr>
      <vt:lpstr>ÖFKE DUYGUSUNUN NEDENLERİ</vt:lpstr>
      <vt:lpstr>ÖFKE DUYGUSUNUN NEDENLERİ</vt:lpstr>
      <vt:lpstr>ANNE BABAYA ÖNERİLER</vt:lpstr>
      <vt:lpstr>ANNE BABAYA ÖNERİLER</vt:lpstr>
      <vt:lpstr>ANNE BABAYA ÖNERİLER</vt:lpstr>
      <vt:lpstr>ANNE BABAYA ÖNERİLER</vt:lpstr>
      <vt:lpstr>ÖFKEMİZİN SALDIRGANLIĞA DÖNÜŞMEMESİ İÇİN…</vt:lpstr>
      <vt:lpstr>ÖFKEMİZİN SALDIRGANLIĞA DÖNÜŞMEMESİ İÇİN…</vt:lpstr>
      <vt:lpstr>ÖFKEMİZİN SALDIRGANLIĞA DÖNÜŞMEMESİ İÇİN…</vt:lpstr>
      <vt:lpstr>ÖFKEMİZİN SALDIRGANLIĞA DÖNÜŞMEMESİ İÇİN…</vt:lpstr>
      <vt:lpstr>ÖFKEMİZİN SALDIRGANLIĞA DÖNÜŞMEMESİ İÇİN…</vt:lpstr>
      <vt:lpstr>ÖFKEMİZİN SALDIRGANLIĞA DÖNÜŞMEMESİ İÇİN….</vt:lpstr>
      <vt:lpstr>ÖFKEMİZİN SALDIRGANLIĞA DÖNÜŞMEMESİ İÇİN….</vt:lpstr>
      <vt:lpstr>ÖFKE KONTROL YÖNTEMLERİ TİMÜS BEZİ</vt:lpstr>
      <vt:lpstr>ÖFKE KONTROL YÖNTEMLERİ SOL KULAK</vt:lpstr>
      <vt:lpstr>ÖFKE KONTROL YÖNTEMLERİ UYKUNUN ÖNEMİ</vt:lpstr>
      <vt:lpstr>ÖFKE KONTROL YÖNTEMLERİ UYKUNUN ÖNEMİ</vt:lpstr>
      <vt:lpstr>ÖFKE KONTROL YÖNTEMLERİ NEFES EGZERSİZİ</vt:lpstr>
      <vt:lpstr>ÖFKE KONTROL YÖNTEMLERİ NEFES EGZERSİZİ</vt:lpstr>
      <vt:lpstr>ÖFKE KONTROL YÖNTEMLERİ GEVŞEME EGZERSİZİ</vt:lpstr>
      <vt:lpstr>ÖFKE KONTROL YÖNTEMLERİ GEVŞEME EGZERSİZİ</vt:lpstr>
      <vt:lpstr>ÖFKE KONTROL YÖNTEMLERİ GEVŞEME EGZERSİZİ</vt:lpstr>
      <vt:lpstr>ÖFKE KONTROL YÖNTEMLERİ GEVŞEME EGZERSİZİ</vt:lpstr>
      <vt:lpstr>ÖFKE KONTROL YÖNTEMLERİ GEVŞEME EGZERSİZİ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ÖFKE KONTROLÜ</dc:title>
  <dc:creator>ERTAŞ</dc:creator>
  <cp:lastModifiedBy>Fucking Foxconn</cp:lastModifiedBy>
  <cp:revision>61</cp:revision>
  <dcterms:created xsi:type="dcterms:W3CDTF">2014-12-11T07:32:26Z</dcterms:created>
  <dcterms:modified xsi:type="dcterms:W3CDTF">2021-08-16T07:02:10Z</dcterms:modified>
</cp:coreProperties>
</file>