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65" r:id="rId2"/>
    <p:sldId id="257" r:id="rId3"/>
    <p:sldId id="258" r:id="rId4"/>
    <p:sldId id="266" r:id="rId5"/>
    <p:sldId id="267" r:id="rId6"/>
    <p:sldId id="268" r:id="rId7"/>
    <p:sldId id="269" r:id="rId8"/>
    <p:sldId id="259" r:id="rId9"/>
    <p:sldId id="260" r:id="rId10"/>
    <p:sldId id="261" r:id="rId11"/>
    <p:sldId id="262" r:id="rId12"/>
    <p:sldId id="263" r:id="rId13"/>
    <p:sldId id="264" r:id="rId14"/>
    <p:sldId id="270" r:id="rId15"/>
  </p:sldIdLst>
  <p:sldSz cx="12192000" cy="6858000"/>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107" d="100"/>
          <a:sy n="107" d="100"/>
        </p:scale>
        <p:origin x="72" y="3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4" d="100"/>
          <a:sy n="94" d="100"/>
        </p:scale>
        <p:origin x="296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6F9BE5CB-DB2C-4E91-949C-D8C21017724F}" type="datetimeFigureOut">
              <a:rPr lang="tr-TR" smtClean="0"/>
              <a:t>11.1.2022</a:t>
            </a:fld>
            <a:endParaRPr lang="tr-TR"/>
          </a:p>
        </p:txBody>
      </p:sp>
      <p:sp>
        <p:nvSpPr>
          <p:cNvPr id="4" name="Altbilgi Yer Tutucusu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F31C1B9B-1056-42C8-A158-6890FEA66D0F}" type="slidenum">
              <a:rPr lang="tr-TR" smtClean="0"/>
              <a:t>‹#›</a:t>
            </a:fld>
            <a:endParaRPr lang="tr-TR"/>
          </a:p>
        </p:txBody>
      </p:sp>
    </p:spTree>
    <p:extLst>
      <p:ext uri="{BB962C8B-B14F-4D97-AF65-F5344CB8AC3E}">
        <p14:creationId xmlns:p14="http://schemas.microsoft.com/office/powerpoint/2010/main" val="927659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7D4E3A29-4380-49CB-8EA9-641B82881668}" type="datetimeFigureOut">
              <a:rPr lang="tr-TR" smtClean="0"/>
              <a:t>11.1.2022</a:t>
            </a:fld>
            <a:endParaRPr lang="tr-TR"/>
          </a:p>
        </p:txBody>
      </p:sp>
      <p:sp>
        <p:nvSpPr>
          <p:cNvPr id="4" name="Slayt Görüntüsü Yer Tutucusu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653A1FA4-6979-4D8B-AF35-F7C25108FBD3}" type="slidenum">
              <a:rPr lang="tr-TR" smtClean="0"/>
              <a:t>‹#›</a:t>
            </a:fld>
            <a:endParaRPr lang="tr-TR"/>
          </a:p>
        </p:txBody>
      </p:sp>
    </p:spTree>
    <p:extLst>
      <p:ext uri="{BB962C8B-B14F-4D97-AF65-F5344CB8AC3E}">
        <p14:creationId xmlns:p14="http://schemas.microsoft.com/office/powerpoint/2010/main" val="2224021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53A1FA4-6979-4D8B-AF35-F7C25108FBD3}" type="slidenum">
              <a:rPr lang="tr-TR" smtClean="0"/>
              <a:t>8</a:t>
            </a:fld>
            <a:endParaRPr lang="tr-TR"/>
          </a:p>
        </p:txBody>
      </p:sp>
    </p:spTree>
    <p:extLst>
      <p:ext uri="{BB962C8B-B14F-4D97-AF65-F5344CB8AC3E}">
        <p14:creationId xmlns:p14="http://schemas.microsoft.com/office/powerpoint/2010/main" val="27439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763121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2034358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B167F3-54BB-4F19-88D3-33EDB7E4EF3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0954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3EBB45-EEBC-442A-B1A0-0E6CC62B4B9D}"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3482179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3EBB45-EEBC-442A-B1A0-0E6CC62B4B9D}"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B167F3-54BB-4F19-88D3-33EDB7E4EF3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3360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3EBB45-EEBC-442A-B1A0-0E6CC62B4B9D}"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3004828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1954336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127557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2100706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3EBB45-EEBC-442A-B1A0-0E6CC62B4B9D}"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2286156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83EBB45-EEBC-442A-B1A0-0E6CC62B4B9D}"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1696043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83EBB45-EEBC-442A-B1A0-0E6CC62B4B9D}" type="datetimeFigureOut">
              <a:rPr lang="tr-TR" smtClean="0"/>
              <a:t>11.1.2022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1100284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83EBB45-EEBC-442A-B1A0-0E6CC62B4B9D}" type="datetimeFigureOut">
              <a:rPr lang="tr-TR" smtClean="0"/>
              <a:t>11.1.2022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4210369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EBB45-EEBC-442A-B1A0-0E6CC62B4B9D}" type="datetimeFigureOut">
              <a:rPr lang="tr-TR" smtClean="0"/>
              <a:t>11.1.2022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239024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83EBB45-EEBC-442A-B1A0-0E6CC62B4B9D}"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3395871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83EBB45-EEBC-442A-B1A0-0E6CC62B4B9D}"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B167F3-54BB-4F19-88D3-33EDB7E4EF34}" type="slidenum">
              <a:rPr lang="tr-TR" smtClean="0"/>
              <a:t>‹#›</a:t>
            </a:fld>
            <a:endParaRPr lang="tr-TR"/>
          </a:p>
        </p:txBody>
      </p:sp>
    </p:spTree>
    <p:extLst>
      <p:ext uri="{BB962C8B-B14F-4D97-AF65-F5344CB8AC3E}">
        <p14:creationId xmlns:p14="http://schemas.microsoft.com/office/powerpoint/2010/main" val="2085853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3EBB45-EEBC-442A-B1A0-0E6CC62B4B9D}" type="datetimeFigureOut">
              <a:rPr lang="tr-TR" smtClean="0"/>
              <a:t>11.1.2022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B167F3-54BB-4F19-88D3-33EDB7E4EF34}" type="slidenum">
              <a:rPr lang="tr-TR" smtClean="0"/>
              <a:t>‹#›</a:t>
            </a:fld>
            <a:endParaRPr lang="tr-TR"/>
          </a:p>
        </p:txBody>
      </p:sp>
    </p:spTree>
    <p:extLst>
      <p:ext uri="{BB962C8B-B14F-4D97-AF65-F5344CB8AC3E}">
        <p14:creationId xmlns:p14="http://schemas.microsoft.com/office/powerpoint/2010/main" val="5920404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102745" y="1480091"/>
            <a:ext cx="7736890" cy="2088732"/>
          </a:xfrm>
        </p:spPr>
        <p:txBody>
          <a:bodyPr>
            <a:normAutofit/>
          </a:bodyPr>
          <a:lstStyle/>
          <a:p>
            <a:r>
              <a:rPr lang="tr-TR" dirty="0" smtClean="0"/>
              <a:t>MESLEK SAHİBİ OLMANIN ÖNEMİ</a:t>
            </a:r>
            <a:endParaRPr lang="tr-TR" dirty="0"/>
          </a:p>
        </p:txBody>
      </p:sp>
    </p:spTree>
    <p:extLst>
      <p:ext uri="{BB962C8B-B14F-4D97-AF65-F5344CB8AC3E}">
        <p14:creationId xmlns:p14="http://schemas.microsoft.com/office/powerpoint/2010/main" val="221279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9" y="194598"/>
            <a:ext cx="9720072" cy="1499616"/>
          </a:xfrm>
        </p:spPr>
        <p:txBody>
          <a:bodyPr/>
          <a:lstStyle/>
          <a:p>
            <a:r>
              <a:rPr lang="tr-TR" dirty="0" smtClean="0"/>
              <a:t>KARİYER NEDİR?	</a:t>
            </a:r>
            <a:endParaRPr lang="tr-TR" dirty="0"/>
          </a:p>
        </p:txBody>
      </p:sp>
      <p:sp>
        <p:nvSpPr>
          <p:cNvPr id="3" name="İçerik Yer Tutucusu 2"/>
          <p:cNvSpPr>
            <a:spLocks noGrp="1"/>
          </p:cNvSpPr>
          <p:nvPr>
            <p:ph idx="1"/>
          </p:nvPr>
        </p:nvSpPr>
        <p:spPr>
          <a:xfrm>
            <a:off x="1024128" y="1469254"/>
            <a:ext cx="9720073" cy="4825014"/>
          </a:xfrm>
        </p:spPr>
        <p:txBody>
          <a:bodyPr/>
          <a:lstStyle/>
          <a:p>
            <a:r>
              <a:rPr lang="tr-TR" dirty="0"/>
              <a:t>B</a:t>
            </a:r>
            <a:r>
              <a:rPr lang="tr-TR" dirty="0" smtClean="0"/>
              <a:t>ireyin </a:t>
            </a:r>
            <a:r>
              <a:rPr lang="tr-TR" dirty="0"/>
              <a:t>yaşam boyu sergilediği çalışma yaşantılarının toplamı olarak tanımlanmaktadır</a:t>
            </a:r>
            <a:r>
              <a:rPr lang="tr-TR" dirty="0" smtClean="0"/>
              <a:t>. Yani bir kişinin ilk defa işe başladığı günden son gününe kadar edindiği tecrübelere, iş hayatındaki yükselişler ve düşüşlere kariyer denir.</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5419" y="2783652"/>
            <a:ext cx="7027370" cy="3510616"/>
          </a:xfrm>
          <a:prstGeom prst="rect">
            <a:avLst/>
          </a:prstGeom>
        </p:spPr>
      </p:pic>
    </p:spTree>
    <p:extLst>
      <p:ext uri="{BB962C8B-B14F-4D97-AF65-F5344CB8AC3E}">
        <p14:creationId xmlns:p14="http://schemas.microsoft.com/office/powerpoint/2010/main" val="958990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8" y="141332"/>
            <a:ext cx="9720072" cy="1499616"/>
          </a:xfrm>
        </p:spPr>
        <p:txBody>
          <a:bodyPr/>
          <a:lstStyle/>
          <a:p>
            <a:pPr lvl="0"/>
            <a:r>
              <a:rPr lang="tr-TR" dirty="0" smtClean="0">
                <a:solidFill>
                  <a:srgbClr val="333333"/>
                </a:solidFill>
                <a:latin typeface="Open Sans"/>
              </a:rPr>
              <a:t>BİR MESLEK SAHİBİ OLMAK NEDEN ÖNEMLİDİR?</a:t>
            </a:r>
            <a:endParaRPr lang="tr-TR" dirty="0"/>
          </a:p>
        </p:txBody>
      </p:sp>
      <p:sp>
        <p:nvSpPr>
          <p:cNvPr id="3" name="İçerik Yer Tutucusu 2"/>
          <p:cNvSpPr>
            <a:spLocks noGrp="1"/>
          </p:cNvSpPr>
          <p:nvPr>
            <p:ph idx="1"/>
          </p:nvPr>
        </p:nvSpPr>
        <p:spPr>
          <a:xfrm>
            <a:off x="1024127" y="1640948"/>
            <a:ext cx="9720073" cy="4804240"/>
          </a:xfrm>
        </p:spPr>
        <p:txBody>
          <a:bodyPr/>
          <a:lstStyle/>
          <a:p>
            <a:pPr marL="0" indent="0">
              <a:buNone/>
            </a:pPr>
            <a:r>
              <a:rPr lang="tr-TR" dirty="0"/>
              <a:t>Meslek sahibi bir insan hem kendisinin hem de toplumun yararına çalışmış olur. Bu yararlara değinelim</a:t>
            </a:r>
            <a:r>
              <a:rPr lang="tr-TR" dirty="0" smtClean="0"/>
              <a:t>:</a:t>
            </a:r>
            <a:endParaRPr lang="tr-TR" dirty="0"/>
          </a:p>
          <a:p>
            <a:pPr marL="457200" indent="-457200">
              <a:buAutoNum type="arabicPeriod"/>
            </a:pPr>
            <a:r>
              <a:rPr lang="tr-TR" dirty="0" smtClean="0"/>
              <a:t>Meslek </a:t>
            </a:r>
            <a:r>
              <a:rPr lang="tr-TR" dirty="0"/>
              <a:t>sahibi bir insan kendi parasını kendi kazanır ve geçimini sağlar. Bu nedenle de devletin ya da başkalarının parasına muhtaç olmaz. Kimsenin maddi yardımı olmadan hayatını geçirebilir ve kimseye yük olmaz. Tüm bunları kendisi yapabildiği için de daha mutlu ve güvenli bir insan olur</a:t>
            </a:r>
            <a:r>
              <a:rPr lang="tr-TR" dirty="0" smtClean="0"/>
              <a:t>.</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1348" y="3859937"/>
            <a:ext cx="4749553" cy="2585251"/>
          </a:xfrm>
          <a:prstGeom prst="rect">
            <a:avLst/>
          </a:prstGeom>
        </p:spPr>
      </p:pic>
    </p:spTree>
    <p:extLst>
      <p:ext uri="{BB962C8B-B14F-4D97-AF65-F5344CB8AC3E}">
        <p14:creationId xmlns:p14="http://schemas.microsoft.com/office/powerpoint/2010/main" val="3757646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43883"/>
            <a:ext cx="10515600" cy="5733080"/>
          </a:xfrm>
        </p:spPr>
        <p:txBody>
          <a:bodyPr/>
          <a:lstStyle/>
          <a:p>
            <a:pPr marL="0" indent="0" fontAlgn="b">
              <a:buNone/>
            </a:pPr>
            <a:r>
              <a:rPr lang="tr-TR" dirty="0"/>
              <a:t>2. Meslek sahibi bir insan işinde kendini zamanla geliştirerek daha başarılı bir konuma gelir. Bu da kişinin kendine güvenmesini ve mesleki açıdan tatmin olmasını sağlar. Daha başarılı olduğu için de ülkeye yararlı bir insan olur</a:t>
            </a:r>
            <a:r>
              <a:rPr lang="tr-TR" dirty="0" smtClean="0"/>
              <a:t>.</a:t>
            </a:r>
          </a:p>
          <a:p>
            <a:pPr marL="0" indent="0" fontAlgn="b">
              <a:buNone/>
            </a:pPr>
            <a:endParaRPr lang="tr-TR" dirty="0"/>
          </a:p>
          <a:p>
            <a:pPr marL="0" indent="0" fontAlgn="b">
              <a:buNone/>
            </a:pPr>
            <a:endParaRPr lang="tr-TR" dirty="0" smtClean="0"/>
          </a:p>
          <a:p>
            <a:pPr marL="0" indent="0" fontAlgn="b">
              <a:buNone/>
            </a:pPr>
            <a:endParaRPr lang="tr-TR" dirty="0"/>
          </a:p>
          <a:p>
            <a:pPr marL="0" indent="0" fontAlgn="b">
              <a:buNone/>
            </a:pPr>
            <a:endParaRPr lang="tr-TR" dirty="0" smtClean="0"/>
          </a:p>
          <a:p>
            <a:pPr marL="0" indent="0" fontAlgn="b">
              <a:buNone/>
            </a:pPr>
            <a:endParaRPr lang="tr-TR" dirty="0"/>
          </a:p>
          <a:p>
            <a:pPr marL="0" indent="0" fontAlgn="b">
              <a:buNone/>
            </a:pPr>
            <a:endParaRPr lang="tr-TR" dirty="0" smtClean="0"/>
          </a:p>
          <a:p>
            <a:pPr marL="0" indent="0" fontAlgn="b">
              <a:buNone/>
            </a:pPr>
            <a:endParaRPr lang="tr-TR" dirty="0" smtClean="0"/>
          </a:p>
          <a:p>
            <a:pPr marL="0" indent="0" fontAlgn="b">
              <a:buNone/>
            </a:pPr>
            <a:endParaRPr lang="tr-TR" dirty="0"/>
          </a:p>
          <a:p>
            <a:pPr marL="0" indent="0">
              <a:buNone/>
            </a:pPr>
            <a:r>
              <a:rPr lang="tr-TR" dirty="0"/>
              <a:t>3. Meslek sahibi bir insan bir şeyler üretir ve kazanmaya başladıkça devletin gelişmesi için gerekli olan vergilerini de ödemeye başlar. Bu sayede devletin ekonomik açıdan iyi duruma gelmesine de katkı sağlar.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7917" y="1444609"/>
            <a:ext cx="5473916" cy="3079902"/>
          </a:xfrm>
          <a:prstGeom prst="rect">
            <a:avLst/>
          </a:prstGeom>
        </p:spPr>
      </p:pic>
    </p:spTree>
    <p:extLst>
      <p:ext uri="{BB962C8B-B14F-4D97-AF65-F5344CB8AC3E}">
        <p14:creationId xmlns:p14="http://schemas.microsoft.com/office/powerpoint/2010/main" val="75083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8171"/>
            <a:ext cx="10515600" cy="5608792"/>
          </a:xfrm>
        </p:spPr>
        <p:txBody>
          <a:bodyPr>
            <a:normAutofit/>
          </a:bodyPr>
          <a:lstStyle/>
          <a:p>
            <a:pPr marL="0" indent="0">
              <a:buNone/>
            </a:pPr>
            <a:r>
              <a:rPr lang="tr-TR" dirty="0"/>
              <a:t>4. Meslek sahibi insanların olduğu bir toplumda herkes kendi işine bakar ve hayat daha huzurlu, güvenli hale gelir. Terör azalır ve başıboş insanlar ortadan kalkmış olur. Kendisine ve ülkesine faydalı olduğunun farkında olan mutlu, başarılı bireylerde suç oranı daha azdır</a:t>
            </a:r>
            <a:r>
              <a:rPr lang="tr-TR" dirty="0" smtClean="0"/>
              <a:t>.</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a:t>5. Farklı mesleklerle uğraşan insanlar sayesinde toplumda iş bölümü sağlanmış olur. Toplumun her ihtiyacı bu şekilde karşılanır.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3561" y="1669001"/>
            <a:ext cx="4826432" cy="3010143"/>
          </a:xfrm>
          <a:prstGeom prst="rect">
            <a:avLst/>
          </a:prstGeom>
        </p:spPr>
      </p:pic>
    </p:spTree>
    <p:extLst>
      <p:ext uri="{BB962C8B-B14F-4D97-AF65-F5344CB8AC3E}">
        <p14:creationId xmlns:p14="http://schemas.microsoft.com/office/powerpoint/2010/main" val="981992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2381" y="2192784"/>
            <a:ext cx="8231820" cy="4116576"/>
          </a:xfrm>
        </p:spPr>
        <p:txBody>
          <a:bodyPr/>
          <a:lstStyle/>
          <a:p>
            <a:endParaRPr lang="tr-TR" dirty="0" smtClean="0"/>
          </a:p>
          <a:p>
            <a:endParaRPr lang="tr-TR" dirty="0" smtClean="0"/>
          </a:p>
          <a:p>
            <a:endParaRPr lang="tr-TR" dirty="0" smtClean="0"/>
          </a:p>
          <a:p>
            <a:pPr marL="0" indent="0">
              <a:buNone/>
            </a:pPr>
            <a:r>
              <a:rPr lang="tr-TR" dirty="0" smtClean="0"/>
              <a:t>                                </a:t>
            </a:r>
            <a:r>
              <a:rPr lang="tr-TR" sz="2400" dirty="0" smtClean="0"/>
              <a:t>DİNLEDİĞİNİZ İÇİN TEŞEKKÜRLER…</a:t>
            </a:r>
          </a:p>
          <a:p>
            <a:endParaRPr lang="tr-TR" sz="2400" dirty="0"/>
          </a:p>
          <a:p>
            <a:pPr marL="0" indent="0">
              <a:buNone/>
            </a:pPr>
            <a:r>
              <a:rPr lang="tr-TR" sz="2400" dirty="0" smtClean="0"/>
              <a:t>                                      ZEKERİYA YILMAZ</a:t>
            </a:r>
          </a:p>
          <a:p>
            <a:pPr marL="0" indent="0">
              <a:buNone/>
            </a:pPr>
            <a:r>
              <a:rPr lang="tr-TR" sz="2400" dirty="0" smtClean="0"/>
              <a:t>           PSİKOLOJİK DANIŞMAN VE REHBER ÖĞRETMEN</a:t>
            </a:r>
            <a:endParaRPr lang="tr-TR" sz="2400" dirty="0"/>
          </a:p>
        </p:txBody>
      </p:sp>
    </p:spTree>
    <p:extLst>
      <p:ext uri="{BB962C8B-B14F-4D97-AF65-F5344CB8AC3E}">
        <p14:creationId xmlns:p14="http://schemas.microsoft.com/office/powerpoint/2010/main" val="190696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8" y="195309"/>
            <a:ext cx="9720072" cy="1464815"/>
          </a:xfrm>
        </p:spPr>
        <p:txBody>
          <a:bodyPr/>
          <a:lstStyle/>
          <a:p>
            <a:r>
              <a:rPr lang="tr-TR" dirty="0" smtClean="0"/>
              <a:t>MESLEK NEDİR?	</a:t>
            </a:r>
            <a:endParaRPr lang="tr-TR" dirty="0"/>
          </a:p>
        </p:txBody>
      </p:sp>
      <p:sp>
        <p:nvSpPr>
          <p:cNvPr id="3" name="İçerik Yer Tutucusu 2"/>
          <p:cNvSpPr>
            <a:spLocks noGrp="1"/>
          </p:cNvSpPr>
          <p:nvPr>
            <p:ph idx="1"/>
          </p:nvPr>
        </p:nvSpPr>
        <p:spPr>
          <a:xfrm>
            <a:off x="1024128" y="1251751"/>
            <a:ext cx="9720073" cy="4542705"/>
          </a:xfrm>
        </p:spPr>
        <p:txBody>
          <a:bodyPr/>
          <a:lstStyle/>
          <a:p>
            <a:pPr fontAlgn="b"/>
            <a:r>
              <a:rPr lang="tr-TR" dirty="0"/>
              <a:t>Kişilerin belli bir eğitimle edindikleri ve hayatlarını kazanmak için sürdürdükleri düzenli ve kurallı faaliyetler bütünü olarak tanımlanabilir.</a:t>
            </a:r>
            <a:br>
              <a:rPr lang="tr-TR" dirty="0"/>
            </a:br>
            <a:r>
              <a:rPr lang="tr-TR" dirty="0"/>
              <a:t>Meslekler, gerektirdiği nitelikler ve sağladıkları olanaklar yönünden çeşitlilik </a:t>
            </a:r>
            <a:r>
              <a:rPr lang="tr-TR" dirty="0" smtClean="0"/>
              <a:t>gösterirler.</a:t>
            </a:r>
          </a:p>
          <a:p>
            <a:pPr fontAlgn="b"/>
            <a:r>
              <a:rPr lang="tr-TR" dirty="0" smtClean="0"/>
              <a:t>Meslek </a:t>
            </a:r>
            <a:r>
              <a:rPr lang="tr-TR" dirty="0"/>
              <a:t>kişinin eğitim yoluyla planlı bir şekilde edindiği veya doğuştan sahip olduğu</a:t>
            </a:r>
            <a:r>
              <a:rPr lang="tr-TR" dirty="0" smtClean="0"/>
              <a:t>, diğer </a:t>
            </a:r>
            <a:r>
              <a:rPr lang="tr-TR" dirty="0"/>
              <a:t>insanların hayatlarına doğrudan veya dolaylı şekilde fayda sağlayan</a:t>
            </a:r>
            <a:r>
              <a:rPr lang="tr-TR" dirty="0" smtClean="0"/>
              <a:t>, gerektiğinde </a:t>
            </a:r>
            <a:r>
              <a:rPr lang="tr-TR" dirty="0"/>
              <a:t>para kazanmak için faaliyete konulabilecek ilgili alanda sahip </a:t>
            </a:r>
            <a:r>
              <a:rPr lang="tr-TR" dirty="0" smtClean="0"/>
              <a:t>olduğu</a:t>
            </a:r>
            <a:r>
              <a:rPr lang="tr-TR" dirty="0"/>
              <a:t> </a:t>
            </a:r>
            <a:r>
              <a:rPr lang="tr-TR" dirty="0" smtClean="0"/>
              <a:t>veya edindiği </a:t>
            </a:r>
            <a:r>
              <a:rPr lang="tr-TR" dirty="0"/>
              <a:t>vasıflar bütünüdür.</a:t>
            </a: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31293" y="3439549"/>
            <a:ext cx="4953741" cy="3418452"/>
          </a:xfrm>
          <a:prstGeom prst="rect">
            <a:avLst/>
          </a:prstGeom>
        </p:spPr>
      </p:pic>
    </p:spTree>
    <p:extLst>
      <p:ext uri="{BB962C8B-B14F-4D97-AF65-F5344CB8AC3E}">
        <p14:creationId xmlns:p14="http://schemas.microsoft.com/office/powerpoint/2010/main" val="3954296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SEÇTİĞİMİZ MESLEK YAŞANTIMIZDA NELERİ ETKİLER?</a:t>
            </a:r>
            <a:endParaRPr lang="tr-TR" dirty="0"/>
          </a:p>
        </p:txBody>
      </p:sp>
      <p:sp>
        <p:nvSpPr>
          <p:cNvPr id="3" name="İçerik Yer Tutucusu 2"/>
          <p:cNvSpPr>
            <a:spLocks noGrp="1"/>
          </p:cNvSpPr>
          <p:nvPr>
            <p:ph idx="1"/>
          </p:nvPr>
        </p:nvSpPr>
        <p:spPr/>
        <p:txBody>
          <a:bodyPr/>
          <a:lstStyle/>
          <a:p>
            <a:pPr marL="0" indent="0">
              <a:buNone/>
            </a:pPr>
            <a:r>
              <a:rPr lang="tr-TR" dirty="0"/>
              <a:t>• Gelir düzeyi, (</a:t>
            </a:r>
            <a:r>
              <a:rPr lang="tr-TR" b="1" dirty="0"/>
              <a:t>öğrencilerin en çok dikkat </a:t>
            </a:r>
            <a:r>
              <a:rPr lang="tr-TR" b="1" dirty="0" smtClean="0"/>
              <a:t>ettikleri </a:t>
            </a:r>
            <a:r>
              <a:rPr lang="tr-TR" b="1" dirty="0"/>
              <a:t>nokta, hocam şu meslek ile kaç para </a:t>
            </a:r>
            <a:r>
              <a:rPr lang="tr-TR" b="1" dirty="0" smtClean="0"/>
              <a:t>kazanabiliriz?</a:t>
            </a:r>
            <a:r>
              <a:rPr lang="tr-TR" dirty="0" smtClean="0"/>
              <a:t>)</a:t>
            </a:r>
          </a:p>
          <a:p>
            <a:pPr marL="0" indent="0">
              <a:buNone/>
            </a:pPr>
            <a:endParaRPr lang="tr-TR" dirty="0"/>
          </a:p>
          <a:p>
            <a:pPr marL="0" indent="0">
              <a:buNone/>
            </a:pPr>
            <a:endParaRPr lang="tr-TR" dirty="0" smtClean="0"/>
          </a:p>
          <a:p>
            <a:pPr marL="0" indent="0">
              <a:buNone/>
            </a:pPr>
            <a:endParaRPr lang="tr-TR" dirty="0" smtClean="0"/>
          </a:p>
          <a:p>
            <a:pPr marL="0" indent="0">
              <a:buNone/>
            </a:pPr>
            <a:r>
              <a:rPr lang="tr-TR" dirty="0"/>
              <a:t/>
            </a:r>
            <a:br>
              <a:rPr lang="tr-TR" dirty="0"/>
            </a:b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324" y="2877412"/>
            <a:ext cx="3142695" cy="3431948"/>
          </a:xfrm>
          <a:prstGeom prst="rect">
            <a:avLst/>
          </a:prstGeom>
        </p:spPr>
      </p:pic>
    </p:spTree>
    <p:extLst>
      <p:ext uri="{BB962C8B-B14F-4D97-AF65-F5344CB8AC3E}">
        <p14:creationId xmlns:p14="http://schemas.microsoft.com/office/powerpoint/2010/main" val="1214254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8" y="870012"/>
            <a:ext cx="9720073" cy="5439348"/>
          </a:xfrm>
        </p:spPr>
        <p:txBody>
          <a:bodyPr/>
          <a:lstStyle/>
          <a:p>
            <a:r>
              <a:rPr lang="tr-TR" dirty="0"/>
              <a:t>• </a:t>
            </a:r>
            <a:r>
              <a:rPr lang="tr-TR" sz="2400" dirty="0"/>
              <a:t>Sosyal </a:t>
            </a:r>
            <a:r>
              <a:rPr lang="tr-TR" sz="2400" dirty="0" smtClean="0"/>
              <a:t>statü yani toplumsal saygınlık</a:t>
            </a:r>
          </a:p>
          <a:p>
            <a:endParaRPr lang="tr-TR" dirty="0"/>
          </a:p>
          <a:p>
            <a:endParaRPr lang="tr-TR" dirty="0" smtClean="0"/>
          </a:p>
          <a:p>
            <a:endParaRPr lang="tr-TR" dirty="0"/>
          </a:p>
          <a:p>
            <a:endParaRPr lang="tr-TR" dirty="0" smtClean="0"/>
          </a:p>
          <a:p>
            <a:endParaRPr lang="tr-TR" dirty="0"/>
          </a:p>
          <a:p>
            <a:endParaRPr lang="tr-TR" dirty="0" smtClean="0"/>
          </a:p>
          <a:p>
            <a:endParaRPr lang="tr-TR" dirty="0"/>
          </a:p>
          <a:p>
            <a:pPr marL="0" indent="0">
              <a:buNone/>
            </a:pPr>
            <a:r>
              <a:rPr lang="tr-TR" dirty="0"/>
              <a:t/>
            </a:r>
            <a:br>
              <a:rPr lang="tr-TR" dirty="0"/>
            </a:b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1249" y="1651248"/>
            <a:ext cx="6624591" cy="4403459"/>
          </a:xfrm>
          <a:prstGeom prst="rect">
            <a:avLst/>
          </a:prstGeom>
        </p:spPr>
      </p:pic>
    </p:spTree>
    <p:extLst>
      <p:ext uri="{BB962C8B-B14F-4D97-AF65-F5344CB8AC3E}">
        <p14:creationId xmlns:p14="http://schemas.microsoft.com/office/powerpoint/2010/main" val="3410255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8" y="470517"/>
            <a:ext cx="9720073" cy="5838843"/>
          </a:xfrm>
        </p:spPr>
        <p:txBody>
          <a:bodyPr/>
          <a:lstStyle/>
          <a:p>
            <a:r>
              <a:rPr lang="tr-TR" dirty="0"/>
              <a:t>• </a:t>
            </a:r>
            <a:r>
              <a:rPr lang="tr-TR" sz="2400" dirty="0"/>
              <a:t>Özel yaşam ve sosyal </a:t>
            </a:r>
            <a:r>
              <a:rPr lang="tr-TR" sz="2400" dirty="0" smtClean="0"/>
              <a:t>ilişkilerimizi,</a:t>
            </a:r>
          </a:p>
          <a:p>
            <a:endParaRPr lang="tr-TR" dirty="0"/>
          </a:p>
          <a:p>
            <a:endParaRPr lang="tr-TR" dirty="0" smtClean="0"/>
          </a:p>
          <a:p>
            <a:endParaRPr lang="tr-TR" dirty="0"/>
          </a:p>
          <a:p>
            <a:endParaRPr lang="tr-TR" dirty="0" smtClean="0"/>
          </a:p>
          <a:p>
            <a:endParaRPr lang="tr-TR" dirty="0"/>
          </a:p>
          <a:p>
            <a:endParaRPr lang="tr-TR" dirty="0" smtClean="0"/>
          </a:p>
          <a:p>
            <a:pPr marL="0" indent="0">
              <a:buNone/>
            </a:pPr>
            <a:r>
              <a:rPr lang="tr-TR" dirty="0"/>
              <a:t/>
            </a:r>
            <a:br>
              <a:rPr lang="tr-TR" dirty="0"/>
            </a:b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0897" y="1443139"/>
            <a:ext cx="4772486" cy="4772486"/>
          </a:xfrm>
          <a:prstGeom prst="rect">
            <a:avLst/>
          </a:prstGeom>
        </p:spPr>
      </p:pic>
    </p:spTree>
    <p:extLst>
      <p:ext uri="{BB962C8B-B14F-4D97-AF65-F5344CB8AC3E}">
        <p14:creationId xmlns:p14="http://schemas.microsoft.com/office/powerpoint/2010/main" val="49633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8" y="523783"/>
            <a:ext cx="9720073" cy="5785577"/>
          </a:xfrm>
        </p:spPr>
        <p:txBody>
          <a:bodyPr/>
          <a:lstStyle/>
          <a:p>
            <a:r>
              <a:rPr lang="tr-TR" sz="2400" dirty="0"/>
              <a:t>• Zamanı kullanma </a:t>
            </a:r>
            <a:r>
              <a:rPr lang="tr-TR" sz="2400" dirty="0" smtClean="0"/>
              <a:t>biçimimizi,</a:t>
            </a:r>
          </a:p>
          <a:p>
            <a:endParaRPr lang="tr-TR" dirty="0"/>
          </a:p>
          <a:p>
            <a:endParaRPr lang="tr-TR" dirty="0" smtClean="0"/>
          </a:p>
          <a:p>
            <a:endParaRPr lang="tr-TR" dirty="0"/>
          </a:p>
          <a:p>
            <a:endParaRPr lang="tr-TR" dirty="0" smtClean="0"/>
          </a:p>
          <a:p>
            <a:endParaRPr lang="tr-TR" dirty="0"/>
          </a:p>
          <a:p>
            <a:pPr marL="0" indent="0">
              <a:buNone/>
            </a:pPr>
            <a:endParaRPr lang="tr-TR" dirty="0" smtClean="0"/>
          </a:p>
          <a:p>
            <a:endParaRPr lang="tr-TR" dirty="0"/>
          </a:p>
          <a:p>
            <a:pPr marL="0" indent="0">
              <a:buNone/>
            </a:pPr>
            <a:r>
              <a:rPr lang="tr-TR" dirty="0"/>
              <a:t/>
            </a:r>
            <a:br>
              <a:rPr lang="tr-TR" dirty="0"/>
            </a:b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1703" y="1636382"/>
            <a:ext cx="5784922" cy="4457328"/>
          </a:xfrm>
          <a:prstGeom prst="rect">
            <a:avLst/>
          </a:prstGeom>
        </p:spPr>
      </p:pic>
    </p:spTree>
    <p:extLst>
      <p:ext uri="{BB962C8B-B14F-4D97-AF65-F5344CB8AC3E}">
        <p14:creationId xmlns:p14="http://schemas.microsoft.com/office/powerpoint/2010/main" val="303657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8" y="745724"/>
            <a:ext cx="9720073" cy="5563636"/>
          </a:xfrm>
        </p:spPr>
        <p:txBody>
          <a:bodyPr/>
          <a:lstStyle/>
          <a:p>
            <a:r>
              <a:rPr lang="tr-TR" dirty="0"/>
              <a:t>• </a:t>
            </a:r>
            <a:r>
              <a:rPr lang="tr-TR" sz="2400" dirty="0"/>
              <a:t>Kendimizi ifade etme, gerçekleştirme fırsatını etkiler</a:t>
            </a:r>
            <a:r>
              <a:rPr lang="tr-TR" sz="2400" dirty="0" smtClean="0"/>
              <a:t>.</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8413" y="1846416"/>
            <a:ext cx="6858000" cy="3857625"/>
          </a:xfrm>
          <a:prstGeom prst="rect">
            <a:avLst/>
          </a:prstGeom>
        </p:spPr>
      </p:pic>
    </p:spTree>
    <p:extLst>
      <p:ext uri="{BB962C8B-B14F-4D97-AF65-F5344CB8AC3E}">
        <p14:creationId xmlns:p14="http://schemas.microsoft.com/office/powerpoint/2010/main" val="147408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8" y="0"/>
            <a:ext cx="9720072" cy="1499616"/>
          </a:xfrm>
        </p:spPr>
        <p:txBody>
          <a:bodyPr/>
          <a:lstStyle/>
          <a:p>
            <a:r>
              <a:rPr lang="tr-TR" dirty="0" smtClean="0"/>
              <a:t>İŞ NEDİR?</a:t>
            </a:r>
            <a:endParaRPr lang="tr-TR" dirty="0"/>
          </a:p>
        </p:txBody>
      </p:sp>
      <p:sp>
        <p:nvSpPr>
          <p:cNvPr id="3" name="İçerik Yer Tutucusu 2"/>
          <p:cNvSpPr>
            <a:spLocks noGrp="1"/>
          </p:cNvSpPr>
          <p:nvPr>
            <p:ph idx="1"/>
          </p:nvPr>
        </p:nvSpPr>
        <p:spPr>
          <a:xfrm>
            <a:off x="1024128" y="1154095"/>
            <a:ext cx="9720073" cy="4714043"/>
          </a:xfrm>
        </p:spPr>
        <p:txBody>
          <a:bodyPr>
            <a:normAutofit/>
          </a:bodyPr>
          <a:lstStyle/>
          <a:p>
            <a:pPr marL="0" indent="0">
              <a:buNone/>
            </a:pPr>
            <a:r>
              <a:rPr lang="tr-TR" sz="2800" dirty="0"/>
              <a:t>İş kişinin sahip olduğu mesleği icra etmesi</a:t>
            </a:r>
            <a:r>
              <a:rPr lang="tr-TR" sz="2800" dirty="0" smtClean="0"/>
              <a:t>, uygulamaya </a:t>
            </a:r>
            <a:r>
              <a:rPr lang="tr-TR" sz="2800" dirty="0"/>
              <a:t>koymasıdır</a:t>
            </a:r>
            <a:r>
              <a:rPr lang="tr-TR" sz="2800" dirty="0" smtClean="0"/>
              <a:t>. Örneğin </a:t>
            </a:r>
            <a:r>
              <a:rPr lang="tr-TR" sz="2800" dirty="0"/>
              <a:t>bir öğretmenin mesai saatlerinde yaptığı </a:t>
            </a:r>
            <a:r>
              <a:rPr lang="tr-TR" sz="2800" dirty="0" smtClean="0"/>
              <a:t>faaliyetler, bir </a:t>
            </a:r>
            <a:r>
              <a:rPr lang="tr-TR" sz="2800" dirty="0"/>
              <a:t>terzinin dükkanını açıp kapayıncaya kadar yaptığı faaliyetler iş olarak tanımlanır</a:t>
            </a:r>
            <a:r>
              <a:rPr lang="tr-TR" sz="2800" dirty="0" smtClean="0"/>
              <a:t>.</a:t>
            </a:r>
            <a:endParaRPr lang="tr-TR" sz="2800" dirty="0"/>
          </a:p>
          <a:p>
            <a:pPr marL="0" indent="0">
              <a:buNone/>
            </a:pPr>
            <a:endParaRPr lang="tr-TR" sz="2800" dirty="0"/>
          </a:p>
        </p:txBody>
      </p:sp>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1536" y="3026573"/>
            <a:ext cx="6112552" cy="3436371"/>
          </a:xfrm>
          <a:prstGeom prst="rect">
            <a:avLst/>
          </a:prstGeom>
        </p:spPr>
      </p:pic>
    </p:spTree>
    <p:extLst>
      <p:ext uri="{BB962C8B-B14F-4D97-AF65-F5344CB8AC3E}">
        <p14:creationId xmlns:p14="http://schemas.microsoft.com/office/powerpoint/2010/main" val="3770579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1279" y="381739"/>
            <a:ext cx="9720072" cy="1499616"/>
          </a:xfrm>
        </p:spPr>
        <p:txBody>
          <a:bodyPr/>
          <a:lstStyle/>
          <a:p>
            <a:r>
              <a:rPr lang="tr-TR" dirty="0" smtClean="0"/>
              <a:t/>
            </a:r>
            <a:br>
              <a:rPr lang="tr-TR" dirty="0" smtClean="0"/>
            </a:br>
            <a:r>
              <a:rPr lang="tr-TR" b="1" dirty="0" smtClean="0"/>
              <a:t>İŞ VE MESLEK FARKLI ŞEYLERDİR!!</a:t>
            </a:r>
            <a:endParaRPr lang="tr-TR" b="1" dirty="0"/>
          </a:p>
        </p:txBody>
      </p:sp>
      <p:sp>
        <p:nvSpPr>
          <p:cNvPr id="3" name="İçerik Yer Tutucusu 2"/>
          <p:cNvSpPr>
            <a:spLocks noGrp="1"/>
          </p:cNvSpPr>
          <p:nvPr>
            <p:ph idx="1"/>
          </p:nvPr>
        </p:nvSpPr>
        <p:spPr>
          <a:xfrm>
            <a:off x="1521278" y="1815483"/>
            <a:ext cx="9720073" cy="4407764"/>
          </a:xfrm>
        </p:spPr>
        <p:txBody>
          <a:bodyPr>
            <a:normAutofit/>
          </a:bodyPr>
          <a:lstStyle/>
          <a:p>
            <a:pPr marL="0" indent="0">
              <a:buNone/>
            </a:pPr>
            <a:r>
              <a:rPr lang="tr-TR" sz="2400" dirty="0" smtClean="0"/>
              <a:t>Meslek bir kişinin eğitimini aldığı, uzmanlaştığı veya doğuştan gelen yeteneği ile sahip olduğu vasıflardır. İş ise kişinin para kazanmak için yaptığı faaliyetlere denir. Yani hukuk bölümünden mezun olan bir bireyin mesleği hukukçu olmasına rağmen işi avukat, hakim, savcı veya noterlik olabilir. Ya da bunların tamamen dışında farklı bir alanda çalışabilir. Örneğin öğretmenlik alanında eğitim alan birinin pazarlamacı veya polis olması gibi. İnsanlar genelde bu iki kavramın aynı olduğunu sanırlar ancak birbirlerinden farklı şeylerdir.</a:t>
            </a:r>
            <a:endParaRPr lang="tr-TR" sz="2400" dirty="0"/>
          </a:p>
        </p:txBody>
      </p:sp>
    </p:spTree>
    <p:extLst>
      <p:ext uri="{BB962C8B-B14F-4D97-AF65-F5344CB8AC3E}">
        <p14:creationId xmlns:p14="http://schemas.microsoft.com/office/powerpoint/2010/main" val="1185679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133</TotalTime>
  <Words>455</Words>
  <Application>Microsoft Office PowerPoint</Application>
  <PresentationFormat>Geniş ekran</PresentationFormat>
  <Paragraphs>73</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Century Gothic</vt:lpstr>
      <vt:lpstr>Open Sans</vt:lpstr>
      <vt:lpstr>Wingdings 3</vt:lpstr>
      <vt:lpstr>Duman</vt:lpstr>
      <vt:lpstr>MESLEK SAHİBİ OLMANIN ÖNEMİ</vt:lpstr>
      <vt:lpstr>MESLEK NEDİR? </vt:lpstr>
      <vt:lpstr>SEÇTİĞİMİZ MESLEK YAŞANTIMIZDA NELERİ ETKİLER?</vt:lpstr>
      <vt:lpstr>PowerPoint Sunusu</vt:lpstr>
      <vt:lpstr>PowerPoint Sunusu</vt:lpstr>
      <vt:lpstr>PowerPoint Sunusu</vt:lpstr>
      <vt:lpstr>PowerPoint Sunusu</vt:lpstr>
      <vt:lpstr>İŞ NEDİR?</vt:lpstr>
      <vt:lpstr> İŞ VE MESLEK FARKLI ŞEYLERDİR!!</vt:lpstr>
      <vt:lpstr>KARİYER NEDİR? </vt:lpstr>
      <vt:lpstr>BİR MESLEK SAHİBİ OLMAK NEDEN ÖNEMLİDİR?</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Doğanay</dc:creator>
  <cp:lastModifiedBy>Ahmet Doğanay</cp:lastModifiedBy>
  <cp:revision>14</cp:revision>
  <cp:lastPrinted>2022-01-11T09:36:19Z</cp:lastPrinted>
  <dcterms:created xsi:type="dcterms:W3CDTF">2022-01-10T12:27:10Z</dcterms:created>
  <dcterms:modified xsi:type="dcterms:W3CDTF">2022-01-11T09:50:37Z</dcterms:modified>
</cp:coreProperties>
</file>